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</p:sldIdLst>
  <p:sldSz cy="5143500" cx="9144000"/>
  <p:notesSz cx="6858000" cy="9144000"/>
  <p:embeddedFontLst>
    <p:embeddedFont>
      <p:font typeface="Raleway"/>
      <p:regular r:id="rId77"/>
      <p:bold r:id="rId78"/>
      <p:italic r:id="rId79"/>
      <p:boldItalic r:id="rId80"/>
    </p:embeddedFont>
    <p:embeddedFont>
      <p:font typeface="Roboto"/>
      <p:regular r:id="rId81"/>
      <p:bold r:id="rId82"/>
      <p:italic r:id="rId83"/>
      <p:boldItalic r:id="rId84"/>
    </p:embeddedFont>
    <p:embeddedFont>
      <p:font typeface="PT Sans"/>
      <p:regular r:id="rId85"/>
      <p:bold r:id="rId86"/>
      <p:italic r:id="rId87"/>
      <p:boldItalic r:id="rId88"/>
    </p:embeddedFont>
    <p:embeddedFont>
      <p:font typeface="Oswald"/>
      <p:regular r:id="rId89"/>
      <p:bold r:id="rId90"/>
    </p:embeddedFont>
    <p:embeddedFont>
      <p:font typeface="Exo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ECD74C-AD4F-419D-BA74-7C98A1FAC4F8}">
  <a:tblStyle styleId="{6FECD74C-AD4F-419D-BA74-7C98A1FAC4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8156127-533E-4ACD-927D-C477AB4E43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4.xml"/><Relationship Id="rId86" Type="http://schemas.openxmlformats.org/officeDocument/2006/relationships/font" Target="fonts/PTSans-bold.fntdata"/><Relationship Id="rId41" Type="http://schemas.openxmlformats.org/officeDocument/2006/relationships/slide" Target="slides/slide33.xml"/><Relationship Id="rId85" Type="http://schemas.openxmlformats.org/officeDocument/2006/relationships/font" Target="fonts/PTSans-regular.fntdata"/><Relationship Id="rId44" Type="http://schemas.openxmlformats.org/officeDocument/2006/relationships/slide" Target="slides/slide36.xml"/><Relationship Id="rId88" Type="http://schemas.openxmlformats.org/officeDocument/2006/relationships/font" Target="fonts/PTSans-boldItalic.fntdata"/><Relationship Id="rId43" Type="http://schemas.openxmlformats.org/officeDocument/2006/relationships/slide" Target="slides/slide35.xml"/><Relationship Id="rId87" Type="http://schemas.openxmlformats.org/officeDocument/2006/relationships/font" Target="fonts/PTSans-italic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Oswald-regular.fntdata"/><Relationship Id="rId80" Type="http://schemas.openxmlformats.org/officeDocument/2006/relationships/font" Target="fonts/Raleway-boldItalic.fntdata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font" Target="fonts/Raleway-regular.fntdata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font" Target="fonts/Raleway-italic.fntdata"/><Relationship Id="rId34" Type="http://schemas.openxmlformats.org/officeDocument/2006/relationships/slide" Target="slides/slide26.xml"/><Relationship Id="rId78" Type="http://schemas.openxmlformats.org/officeDocument/2006/relationships/font" Target="fonts/Raleway-bold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94" Type="http://schemas.openxmlformats.org/officeDocument/2006/relationships/font" Target="fonts/Exo-boldItalic.fntdata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Exo-regular.fntdata"/><Relationship Id="rId90" Type="http://schemas.openxmlformats.org/officeDocument/2006/relationships/font" Target="fonts/Oswald-bold.fntdata"/><Relationship Id="rId93" Type="http://schemas.openxmlformats.org/officeDocument/2006/relationships/font" Target="fonts/Exo-italic.fntdata"/><Relationship Id="rId92" Type="http://schemas.openxmlformats.org/officeDocument/2006/relationships/font" Target="fonts/Exo-bold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nyk.io/org/solaireis/project/d9be7ae6-1acc-44dd-9f85-eba96b80a122/" TargetMode="External"/><Relationship Id="rId3" Type="http://schemas.openxmlformats.org/officeDocument/2006/relationships/hyperlink" Target="https://app.codacy.com/gh/Solaireis/CWC-App-Sec/issues?categoryType=ErrorProne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42e3debab0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42e3debab0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gfdff0b4af5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2" name="Google Shape;3492;gfdff0b4af5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gfdff0b4af5_6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9" name="Google Shape;3519;gfdff0b4af5_6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gfdff0b4af5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0" name="Google Shape;3540;gfdff0b4af5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fdff0b4af5_6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fdff0b4af5_6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GCP Two accounts </a:t>
            </a:r>
            <a:r>
              <a:rPr lang="en"/>
              <a:t>connect</a:t>
            </a:r>
            <a:r>
              <a:rPr lang="en"/>
              <a:t> to GCP, and two </a:t>
            </a:r>
            <a:r>
              <a:rPr lang="en"/>
              <a:t>accounts</a:t>
            </a:r>
            <a:r>
              <a:rPr lang="en"/>
              <a:t> in the msql database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gfdff0b4af5_7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2" name="Google Shape;3582;gfdff0b4af5_7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fdff0b4af5_6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fdff0b4af5_6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fdff0b4af5_7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fdff0b4af5_7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gfdff0b4af5_1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7" name="Google Shape;3647;gfdff0b4af5_1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fdff0b4af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8" name="Google Shape;3668;gfdff0b4af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3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fdff0b4af5_1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fdff0b4af5_1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g142e3debab0_0_2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4" name="Google Shape;3204;g142e3debab0_0_2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fdff0b4af5_6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fdff0b4af5_6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g142e3debab0_0_2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3" name="Google Shape;3733;g142e3debab0_0_2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g1445de656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5" name="Google Shape;3775;g1445de656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gfdff0b4af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3" name="Google Shape;3813;gfdff0b4af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4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gfdff0b4af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6" name="Google Shape;3826;gfdff0b4af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fdff0b4af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fdff0b4af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1445de6563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3" name="Google Shape;3853;g1445de6563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42e3debab0_0_2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42e3debab0_0_2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fdff0b4af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fdff0b4af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fdff0b4af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fdff0b4af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44f9f918ba_2_2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44f9f918ba_2_2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fdff0b4af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Google Shape;3970;gfdff0b4af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gfdff0b4af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3" name="Google Shape;3983;gfdff0b4af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fdff0b4af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fdff0b4af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gfdff0b4af5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9" name="Google Shape;4009;gfdff0b4af5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gfdff0b4af5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3" name="Google Shape;4023;gfdff0b4af5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2FA setup key is a 20 bytes shared secret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fdff0b4af5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9" name="Google Shape;4029;gfdff0b4af5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1445de656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5" name="Google Shape;4035;g1445de656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0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gfdff0b4af5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2" name="Google Shape;4042;gfdff0b4af5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g142e3debab0_0_2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8" name="Google Shape;4048;g142e3debab0_0_2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7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fdff0b4af5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fdff0b4af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144f9f918ba_2_3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144f9f918ba_2_3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fdff0b4af5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fdff0b4af5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7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Google Shape;4108;gfdff0b4af5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9" name="Google Shape;4109;gfdff0b4af5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gfdff0b4af5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3" name="Google Shape;4123;gfdff0b4af5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gfdff0b4af5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8" name="Google Shape;4128;gfdff0b4af5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fdff0b4af5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Google Shape;4135;gfdff0b4af5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it already escapes but this to demonstrate how CSP works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fdff0b4af5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Google Shape;4141;gfdff0b4af5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gfdff0b4af5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7" name="Google Shape;4147;gfdff0b4af5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fdff0b4af5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fdff0b4af5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142e3debab0_0_2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Google Shape;4161;g142e3debab0_0_2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gfdff0b4af5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7" name="Google Shape;4207;gfdff0b4af5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g144f9f918ba_2_2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0" name="Google Shape;3360;g144f9f918ba_2_2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gfdff0b4af5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3" name="Google Shape;4213;gfdff0b4af5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gfdff0b4af5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9" name="Google Shape;4219;gfdff0b4af5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fdff0b4af5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6" name="Google Shape;4226;gfdff0b4af5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0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1" name="Google Shape;4231;g142e3debab0_0_2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2" name="Google Shape;4232;g142e3debab0_0_2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8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gfdff0b4af5_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0" name="Google Shape;4290;gfdff0b4af5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gfdff0b4af5_1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3" name="Google Shape;4303;gfdff0b4af5_1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7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fdff0b4af5_8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fdff0b4af5_8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fdff0b4af5_8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fdff0b4af5_8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144592b9ff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144592b9f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fdff0b4a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fdff0b4a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142e3debab0_0_2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142e3debab0_0_2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8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142e3debab0_0_2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142e3debab0_0_2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gfdff0b4af5_1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3" name="Google Shape;4373;gfdff0b4af5_1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gfdff0b4af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6" name="Google Shape;4386;gfdff0b4af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8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gfdff0b4af5_8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0" name="Google Shape;4400;gfdff0b4af5_8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gfdff0b4af5_1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3" name="Google Shape;4413;gfdff0b4af5_1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5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fdff0b4af5_1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fdff0b4af5_1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8" name="Shape 4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9" name="Google Shape;4439;gfdff0b4af5_1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0" name="Google Shape;4440;gfdff0b4af5_1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gfdff0b4af5_1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3" name="Google Shape;4453;gfdff0b4af5_1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4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g144f9f918ba_2_2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6" name="Google Shape;4466;g144f9f918ba_2_2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fdff0b4af5_6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fdff0b4af5_6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show codacy,Synk,Bandit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https://app.snyk.io/org/solaireis/project/d9be7ae6-1acc-44dd-9f85-eba96b80a122/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https://app.codacy.com/gh/Solaireis/CWC-App-Sec/issues?categoryType=ErrorProne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fdff0b4af5_6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fdff0b4af5_6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fdff0b4af5_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fdff0b4af5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5" name="Google Shape;55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4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95" name="Google Shape;95;p14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96" name="Google Shape;96;p14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" name="Google Shape;97;p14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98" name="Google Shape;98;p14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" name="Google Shape;104;p14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05" name="Google Shape;105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11" name="Google Shape;111;p14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14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114" name="Google Shape;114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4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121" name="Google Shape;121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127" name="Google Shape;127;p1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4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134" name="Google Shape;134;p1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1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46" name="Google Shape;146;p1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6" name="Google Shape;156;p14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7" name="Google Shape;157;p1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14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63" name="Google Shape;163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4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69" name="Google Shape;169;p14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4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" name="Google Shape;174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5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3" name="Google Shape;213;p15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15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5" name="Google Shape;215;p15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15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217" name="Google Shape;217;p1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5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15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225" name="Google Shape;225;p1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15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15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231" name="Google Shape;231;p1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15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237" name="Google Shape;237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15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243" name="Google Shape;243;p1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4" name="Google Shape;244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5" name="Google Shape;255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5" name="Google Shape;265;p15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15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68" name="Google Shape;268;p1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76" name="Google Shape;276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5" name="Google Shape;315;p16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316" name="Google Shape;316;p16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317" name="Google Shape;317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16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16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325" name="Google Shape;325;p16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16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329" name="Google Shape;329;p1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0" name="Google Shape;330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1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1" name="Google Shape;341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1" name="Google Shape;351;p16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55" name="Google Shape;355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1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4" name="Google Shape;394;p17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17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17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17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8" name="Google Shape;398;p17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99" name="Google Shape;399;p17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17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413" name="Google Shape;413;p1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17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420" name="Google Shape;420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17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426" name="Google Shape;426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17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432" name="Google Shape;432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17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439" name="Google Shape;439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17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17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47" name="Google Shape;447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55" name="Google Shape;455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1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4" name="Google Shape;494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18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96" name="Google Shape;496;p1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18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18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512" name="Google Shape;512;p1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1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518" name="Google Shape;518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18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18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525" name="Google Shape;525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18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32" name="Google Shape;532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39" name="Google Shape;539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19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8" name="Google Shape;578;p19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1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9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19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82" name="Google Shape;582;p1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19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89" name="Google Shape;589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19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9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19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97" name="Google Shape;597;p1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19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19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613" name="Google Shape;613;p19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19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19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618" name="Google Shape;618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19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624" name="Google Shape;624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31" name="Google Shape;631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9" name="Google Shape;669;p20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0" name="Google Shape;670;p20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1" name="Google Shape;671;p20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72" name="Google Shape;672;p20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20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75" name="Google Shape;675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20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20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80" name="Google Shape;680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20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0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9" name="Google Shape;689;p20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90" name="Google Shape;690;p2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20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96" name="Google Shape;696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20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" name="Google Shape;702;p20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703" name="Google Shape;703;p2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20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710" name="Google Shape;710;p2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20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717" name="Google Shape;717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25" name="Google Shape;725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21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21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5" name="Google Shape;765;p2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21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67" name="Google Shape;767;p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3" name="Google Shape;773;p21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1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6" name="Google Shape;776;p21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77" name="Google Shape;777;p21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21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80" name="Google Shape;780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21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86" name="Google Shape;786;p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21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93" name="Google Shape;793;p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21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97" name="Google Shape;797;p2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98" name="Google Shape;798;p2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8" name="Google Shape;808;p2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09" name="Google Shape;809;p2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9" name="Google Shape;819;p21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820" name="Google Shape;820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2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29" name="Google Shape;829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" name="Google Shape;867;p23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8" name="Google Shape;868;p23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23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0" name="Google Shape;870;p23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71" name="Google Shape;871;p2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23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77" name="Google Shape;877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23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23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85" name="Google Shape;885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23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89" name="Google Shape;889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23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3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3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3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3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0" name="Google Shape;900;p23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901" name="Google Shape;901;p2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23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907" name="Google Shape;907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23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914" name="Google Shape;914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15" name="Google Shape;915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5" name="Google Shape;925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26" name="Google Shape;926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6" name="Google Shape;936;p2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937" name="Google Shape;937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23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52" name="Google Shape;952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53" name="Google Shape;953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3" name="Google Shape;963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64" name="Google Shape;964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77" name="Google Shape;977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6" name="Google Shape;1016;p25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7" name="Google Shape;1017;p25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8" name="Google Shape;1018;p25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9" name="Google Shape;1019;p25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0" name="Google Shape;1020;p25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p25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2" name="Google Shape;1022;p25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3" name="Google Shape;1023;p25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4" name="Google Shape;1024;p25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5" name="Google Shape;1025;p25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6" name="Google Shape;1026;p25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25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8" name="Google Shape;1028;p25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9" name="Google Shape;1029;p25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25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1" name="Google Shape;1031;p25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2" name="Google Shape;1032;p25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25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034" name="Google Shape;1034;p25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1035" name="Google Shape;1035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25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1" name="Google Shape;1041;p25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1042" name="Google Shape;1042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8" name="Google Shape;1048;p25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9" name="Google Shape;1049;p25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50" name="Google Shape;1050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51" name="Google Shape;1051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1" name="Google Shape;1061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62" name="Google Shape;1062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72" name="Google Shape;1072;p25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73" name="Google Shape;10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74" name="Google Shape;10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4" name="Google Shape;10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85" name="Google Shape;10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5" name="Google Shape;1095;p25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96" name="Google Shape;1096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2" name="Google Shape;1102;p25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103" name="Google Shape;1103;p2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10" name="Google Shape;1110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26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9" name="Google Shape;1149;p26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50" name="Google Shape;1150;p26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1" name="Google Shape;1151;p26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52" name="Google Shape;1152;p2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8" name="Google Shape;1158;p26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9" name="Google Shape;1159;p26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60" name="Google Shape;1160;p2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26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5" name="Google Shape;1165;p26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66" name="Google Shape;1166;p2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26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72" name="Google Shape;1172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26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78" name="Google Shape;1178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26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84" name="Google Shape;1184;p26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26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87" name="Google Shape;1187;p2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95" name="Google Shape;1195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27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4" name="Google Shape;1234;p27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5" name="Google Shape;1235;p27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236" name="Google Shape;1236;p27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237" name="Google Shape;123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27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27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7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7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7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27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48" name="Google Shape;1248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7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54" name="Google Shape;1254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27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60" name="Google Shape;1260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27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66" name="Google Shape;1266;p27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7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Google Shape;1269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70" name="Google Shape;1270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8" name="Google Shape;1308;p28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9" name="Google Shape;1309;p28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0" name="Google Shape;1310;p28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1" name="Google Shape;1311;p28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28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28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314" name="Google Shape;1314;p2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Google Shape;1320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321" name="Google Shape;1321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6" name="Google Shape;1326;p28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327" name="Google Shape;1327;p28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28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" name="Google Shape;1330;p28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331" name="Google Shape;1331;p2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28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338" name="Google Shape;1338;p28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28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28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343" name="Google Shape;1343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Google Shape;1349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50" name="Google Shape;1350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29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89" name="Google Shape;1389;p29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90" name="Google Shape;1390;p29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91" name="Google Shape;1391;p29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2" name="Google Shape;1392;p29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93" name="Google Shape;1393;p2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2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2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99" name="Google Shape;1399;p29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400" name="Google Shape;1400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29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6" name="Google Shape;1406;p29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407" name="Google Shape;1407;p2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29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29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29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424" name="Google Shape;1424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p29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430" name="Google Shape;1430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6" name="Google Shape;1436;p3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37" name="Google Shape;1437;p3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30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76" name="Google Shape;1476;p30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77" name="Google Shape;1477;p30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78" name="Google Shape;1478;p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4" name="Google Shape;1484;p30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85" name="Google Shape;1485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0" name="Google Shape;1490;p30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91" name="Google Shape;1491;p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30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30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9" name="Google Shape;1499;p30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500" name="Google Shape;1500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5" name="Google Shape;1505;p30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506" name="Google Shape;1506;p30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7" name="Google Shape;1507;p30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508" name="Google Shape;1508;p30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509" name="Google Shape;1509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9" name="Google Shape;1519;p30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520" name="Google Shape;1520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530" name="Google Shape;1530;p30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531" name="Google Shape;1531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7" name="Google Shape;1537;p3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38" name="Google Shape;1538;p3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31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77" name="Google Shape;1577;p31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8" name="Google Shape;1578;p31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79" name="Google Shape;1579;p31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80" name="Google Shape;1580;p31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81" name="Google Shape;1581;p31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2" name="Google Shape;1582;p31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83" name="Google Shape;1583;p3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9" name="Google Shape;1589;p31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90" name="Google Shape;1590;p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5" name="Google Shape;1595;p31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96" name="Google Shape;1596;p3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31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31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31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31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5" name="Google Shape;1605;p31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606" name="Google Shape;1606;p31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1" name="Google Shape;1611;p31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p3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14" name="Google Shape;1614;p3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2" name="Google Shape;1652;p32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3" name="Google Shape;1653;p32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54" name="Google Shape;1654;p32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55" name="Google Shape;1655;p32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6" name="Google Shape;1656;p32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57" name="Google Shape;1657;p3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3" name="Google Shape;1663;p32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64" name="Google Shape;1664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9" name="Google Shape;1669;p32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70" name="Google Shape;1670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5" name="Google Shape;1675;p32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76" name="Google Shape;1676;p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9" name="Google Shape;1679;p32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0" name="Google Shape;1680;p32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81" name="Google Shape;1681;p3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6" name="Google Shape;1686;p32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87" name="Google Shape;1687;p3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1" name="Google Shape;1701;p3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3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04" name="Google Shape;1704;p3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2" name="Google Shape;1742;p3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3" name="Google Shape;1743;p33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4" name="Google Shape;1744;p33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5" name="Google Shape;1745;p33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6" name="Google Shape;1746;p33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7" name="Google Shape;1747;p33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8" name="Google Shape;1748;p33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49" name="Google Shape;1749;p33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50" name="Google Shape;1750;p33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51" name="Google Shape;1751;p33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52" name="Google Shape;1752;p33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3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3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3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3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3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8" name="Google Shape;1758;p33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59" name="Google Shape;1759;p3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4" name="Google Shape;1764;p33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5" name="Google Shape;1765;p33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66" name="Google Shape;1766;p3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2" name="Google Shape;1772;p33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73" name="Google Shape;1773;p3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8" name="Google Shape;1778;p33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79" name="Google Shape;1779;p3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87" name="Google Shape;1787;p3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5" name="Google Shape;1825;p34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6" name="Google Shape;1826;p34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7" name="Google Shape;1827;p34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8" name="Google Shape;1828;p34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9" name="Google Shape;1829;p34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0" name="Google Shape;1830;p34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1" name="Google Shape;1831;p34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2" name="Google Shape;1832;p34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3" name="Google Shape;1833;p34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4" name="Google Shape;1834;p34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835" name="Google Shape;1835;p3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0" name="Google Shape;1840;p34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841" name="Google Shape;1841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6" name="Google Shape;1846;p34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47" name="Google Shape;1847;p3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0" name="Google Shape;1850;p34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1" name="Google Shape;1851;p34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52" name="Google Shape;1852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7" name="Google Shape;1857;p3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8" name="Google Shape;1858;p34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59" name="Google Shape;1859;p3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3" name="Google Shape;1873;p34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74" name="Google Shape;1874;p34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5" name="Google Shape;1875;p34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76" name="Google Shape;1876;p3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77" name="Google Shape;1877;p3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3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9" name="Google Shape;1879;p3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0" name="Google Shape;1880;p3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3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3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3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3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5" name="Google Shape;1885;p3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6" name="Google Shape;1886;p3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7" name="Google Shape;1887;p3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88" name="Google Shape;1888;p3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9" name="Google Shape;1889;p3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0" name="Google Shape;1890;p3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1" name="Google Shape;1891;p3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2" name="Google Shape;1892;p3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3" name="Google Shape;1893;p3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4" name="Google Shape;1894;p3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5" name="Google Shape;1895;p3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6" name="Google Shape;1896;p3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7" name="Google Shape;1897;p3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98" name="Google Shape;1898;p34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0" name="Google Shape;1900;p3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01" name="Google Shape;1901;p3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9" name="Google Shape;1939;p3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40" name="Google Shape;1940;p35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1" name="Google Shape;1941;p35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2" name="Google Shape;1942;p35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3" name="Google Shape;1943;p35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4" name="Google Shape;1944;p35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5" name="Google Shape;1945;p35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6" name="Google Shape;1946;p35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7" name="Google Shape;1947;p35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8" name="Google Shape;1948;p35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9" name="Google Shape;1949;p35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0" name="Google Shape;1950;p35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51" name="Google Shape;1951;p35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2" name="Google Shape;1952;p35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3" name="Google Shape;1953;p35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54" name="Google Shape;1954;p3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0" name="Google Shape;1960;p35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61" name="Google Shape;1961;p3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62" name="Google Shape;1962;p3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3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3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3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3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3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3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3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3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3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2" name="Google Shape;1972;p3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73" name="Google Shape;1973;p3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3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3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3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3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3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3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3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3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3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83" name="Google Shape;1983;p35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35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5" name="Google Shape;1985;p35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86" name="Google Shape;1986;p3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1" name="Google Shape;1991;p35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92" name="Google Shape;1992;p3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7" name="Google Shape;1997;p35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98" name="Google Shape;1998;p3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1" name="Google Shape;2001;p35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2" name="Google Shape;2002;p35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2003" name="Google Shape;2003;p3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8" name="Google Shape;2008;p35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2009" name="Google Shape;2009;p3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4" name="Google Shape;2024;p3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025" name="Google Shape;2025;p3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3" name="Google Shape;2063;p36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64" name="Google Shape;2064;p3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36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70" name="Google Shape;2070;p3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5" name="Google Shape;2075;p36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76" name="Google Shape;2076;p36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8" name="Google Shape;2078;p36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9" name="Google Shape;2079;p36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80" name="Google Shape;2080;p36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1" name="Google Shape;2081;p36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82" name="Google Shape;2082;p36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83" name="Google Shape;2083;p3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4" name="Google Shape;2084;p3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5" name="Google Shape;2085;p3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6" name="Google Shape;2086;p3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7" name="Google Shape;2087;p3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8" name="Google Shape;2088;p3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9" name="Google Shape;2089;p3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0" name="Google Shape;2090;p3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1" name="Google Shape;2091;p3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2" name="Google Shape;2092;p3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93" name="Google Shape;2093;p36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94" name="Google Shape;2094;p3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5" name="Google Shape;2095;p3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6" name="Google Shape;2096;p3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7" name="Google Shape;2097;p3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8" name="Google Shape;2098;p3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9" name="Google Shape;2099;p3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0" name="Google Shape;2100;p3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1" name="Google Shape;2101;p3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2" name="Google Shape;2102;p3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3" name="Google Shape;2103;p3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04" name="Google Shape;2104;p36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5" name="Google Shape;2105;p36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106" name="Google Shape;2106;p3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1" name="Google Shape;2111;p36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112" name="Google Shape;2112;p3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8" name="Google Shape;2118;p36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119" name="Google Shape;2119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20" name="Google Shape;212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0" name="Google Shape;2130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31" name="Google Shape;2131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41" name="Google Shape;2141;p36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142" name="Google Shape;2142;p3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6" name="Google Shape;2156;p3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8" name="Google Shape;2158;p3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59" name="Google Shape;2159;p3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7" name="Google Shape;2197;p37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8" name="Google Shape;2198;p37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99" name="Google Shape;2199;p3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205" name="Google Shape;2205;p3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37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212" name="Google Shape;2212;p3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7" name="Google Shape;2217;p37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218" name="Google Shape;2218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219" name="Google Shape;2219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9" name="Google Shape;2229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230" name="Google Shape;2230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40" name="Google Shape;2240;p37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37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2" name="Google Shape;2242;p37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243" name="Google Shape;2243;p3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9" name="Google Shape;2249;p37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50" name="Google Shape;2250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4" name="Google Shape;2264;p3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6" name="Google Shape;2266;p3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67" name="Google Shape;2267;p3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5" name="Google Shape;2305;p3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06" name="Google Shape;2306;p38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7" name="Google Shape;2307;p38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8" name="Google Shape;2308;p38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9" name="Google Shape;2309;p38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0" name="Google Shape;2310;p38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1" name="Google Shape;2311;p38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2" name="Google Shape;2312;p38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3" name="Google Shape;2313;p38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4" name="Google Shape;2314;p38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315" name="Google Shape;2315;p38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316" name="Google Shape;2316;p3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7" name="Google Shape;2317;p38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318" name="Google Shape;2318;p3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3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3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3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3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3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24" name="Google Shape;2324;p38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325" name="Google Shape;2325;p3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0" name="Google Shape;2330;p38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331" name="Google Shape;2331;p3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6" name="Google Shape;2336;p38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38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3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3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0" name="Google Shape;2340;p38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341" name="Google Shape;2341;p3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6" name="Google Shape;2346;p38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47" name="Google Shape;2347;p3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3" name="Google Shape;2353;p3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54" name="Google Shape;2354;p3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2" name="Google Shape;2392;p39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93" name="Google Shape;2393;p39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4" name="Google Shape;2394;p39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95" name="Google Shape;2395;p39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6" name="Google Shape;2396;p39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97" name="Google Shape;2397;p39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8" name="Google Shape;2398;p39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99" name="Google Shape;2399;p3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3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3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3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3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3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05" name="Google Shape;2405;p39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406" name="Google Shape;2406;p3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39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12" name="Google Shape;2412;p3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7" name="Google Shape;2417;p39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418" name="Google Shape;2418;p39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9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0" name="Google Shape;2420;p39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421" name="Google Shape;2421;p3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4" name="Google Shape;2424;p39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5" name="Google Shape;2425;p39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426" name="Google Shape;2426;p3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27" name="Google Shape;2427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7" name="Google Shape;2437;p3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38" name="Google Shape;2438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48" name="Google Shape;2448;p39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9" name="Google Shape;2449;p39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50" name="Google Shape;2450;p3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6" name="Google Shape;2456;p39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57" name="Google Shape;2457;p3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58" name="Google Shape;2458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8" name="Google Shape;2468;p3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69" name="Google Shape;2469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79" name="Google Shape;2479;p39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80" name="Google Shape;2480;p3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5" name="Google Shape;2495;p4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96" name="Google Shape;2496;p4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4" name="Google Shape;2534;p40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535" name="Google Shape;2535;p4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0" name="Google Shape;2540;p40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541" name="Google Shape;2541;p4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4" name="Google Shape;2544;p40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40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6" name="Google Shape;2546;p40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47" name="Google Shape;2547;p4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48" name="Google Shape;2548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8" name="Google Shape;2558;p4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59" name="Google Shape;2559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69" name="Google Shape;2569;p40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70" name="Google Shape;2570;p4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5" name="Google Shape;2575;p40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76" name="Google Shape;2576;p40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0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8" name="Google Shape;2578;p40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9" name="Google Shape;2579;p40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80" name="Google Shape;2580;p4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5" name="Google Shape;2585;p40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86" name="Google Shape;2586;p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3" name="Google Shape;2593;p4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94" name="Google Shape;2594;p4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2" name="Google Shape;2632;p41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633" name="Google Shape;2633;p4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8" name="Google Shape;2638;p41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639" name="Google Shape;2639;p41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1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1" name="Google Shape;2641;p41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642" name="Google Shape;2642;p4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5" name="Google Shape;2645;p41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41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7" name="Google Shape;2647;p41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48" name="Google Shape;2648;p4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4" name="Google Shape;2654;p41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55" name="Google Shape;2655;p41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1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1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1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1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0" name="Google Shape;2660;p41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61" name="Google Shape;2661;p4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6" name="Google Shape;2666;p41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67" name="Google Shape;2667;p41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1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41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70" name="Google Shape;2670;p41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1" name="Google Shape;2671;p41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72" name="Google Shape;2672;p41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73" name="Google Shape;2673;p41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4" name="Google Shape;2674;p41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5" name="Google Shape;2675;p41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6" name="Google Shape;2676;p41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7" name="Google Shape;2677;p41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8" name="Google Shape;2678;p41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9" name="Google Shape;2679;p41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0" name="Google Shape;2680;p41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1" name="Google Shape;2681;p41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2" name="Google Shape;2682;p41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83" name="Google Shape;2683;p41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84" name="Google Shape;2684;p41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5" name="Google Shape;2685;p41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6" name="Google Shape;2686;p41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7" name="Google Shape;2687;p41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8" name="Google Shape;2688;p41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9" name="Google Shape;2689;p41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0" name="Google Shape;2690;p41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1" name="Google Shape;2691;p41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2" name="Google Shape;2692;p41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3" name="Google Shape;2693;p41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3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99" name="Google Shape;2699;p43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44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02" name="Google Shape;2702;p44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703" name="Google Shape;2703;p44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2704" name="Google Shape;2704;p4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4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2" name="Google Shape;2712;p45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713" name="Google Shape;2713;p4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14" name="Google Shape;2714;p4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9" name="Google Shape;2719;p45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720" name="Google Shape;2720;p4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46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7" name="Google Shape;2727;p46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8" name="Google Shape;2728;p46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9" name="Google Shape;2729;p46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0" name="Google Shape;2730;p46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31" name="Google Shape;2731;p4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32" name="Google Shape;2732;p4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Google Shape;2737;p46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38" name="Google Shape;2738;p4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3" name="Google Shape;2743;p46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2744" name="Google Shape;2744;p46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4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52" name="Google Shape;2752;p47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53" name="Google Shape;2753;p4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8" name="Google Shape;2758;p47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759" name="Google Shape;2759;p4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48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66" name="Google Shape;2766;p48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767" name="Google Shape;2767;p48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2768" name="Google Shape;2768;p4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49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776" name="Google Shape;2776;p4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777" name="Google Shape;2777;p4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2" name="Google Shape;2782;p4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83" name="Google Shape;2783;p4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50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90" name="Google Shape;2790;p50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1" name="Google Shape;2791;p50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792" name="Google Shape;2792;p50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2793" name="Google Shape;2793;p5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51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52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3" name="Google Shape;2803;p52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804" name="Google Shape;2804;p52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2805" name="Google Shape;2805;p5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0" name="Google Shape;2810;p52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2811" name="Google Shape;2811;p5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54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19" name="Google Shape;2819;p54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820" name="Google Shape;2820;p54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821" name="Google Shape;2821;p5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6" name="Google Shape;2826;p54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827" name="Google Shape;2827;p5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55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4" name="Google Shape;2834;p55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35" name="Google Shape;2835;p55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36" name="Google Shape;2836;p55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7" name="Google Shape;2837;p5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38" name="Google Shape;2838;p5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2839" name="Google Shape;2839;p5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4" name="Google Shape;2844;p5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845" name="Google Shape;2845;p5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0" name="Google Shape;2850;p55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2851" name="Google Shape;2851;p5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5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9" name="Google Shape;2859;p56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0" name="Google Shape;2860;p56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1" name="Google Shape;2861;p56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2" name="Google Shape;2862;p56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3" name="Google Shape;2863;p56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4" name="Google Shape;2864;p56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5" name="Google Shape;2865;p56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6" name="Google Shape;2866;p56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7" name="Google Shape;2867;p56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8" name="Google Shape;2868;p56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9" name="Google Shape;2869;p56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0" name="Google Shape;2870;p56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71" name="Google Shape;2871;p56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2872" name="Google Shape;2872;p5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7" name="Google Shape;2877;p56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878" name="Google Shape;2878;p5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5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5" name="Google Shape;2885;p57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86" name="Google Shape;2886;p57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7" name="Google Shape;2887;p57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88" name="Google Shape;2888;p57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9" name="Google Shape;2889;p57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90" name="Google Shape;2890;p57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91" name="Google Shape;2891;p5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892" name="Google Shape;2892;p5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7" name="Google Shape;2897;p5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898" name="Google Shape;2898;p5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5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5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5" name="Google Shape;2905;p58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6" name="Google Shape;2906;p58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7" name="Google Shape;2907;p58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8" name="Google Shape;2908;p58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9" name="Google Shape;2909;p58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0" name="Google Shape;2910;p58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11" name="Google Shape;2911;p5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912" name="Google Shape;2912;p5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7" name="Google Shape;2917;p5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918" name="Google Shape;2918;p5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5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5" name="Google Shape;2925;p59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26" name="Google Shape;2926;p59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7" name="Google Shape;2927;p59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28" name="Google Shape;2928;p59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9" name="Google Shape;2929;p59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30" name="Google Shape;2930;p59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1" name="Google Shape;2931;p59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32" name="Google Shape;2932;p59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33" name="Google Shape;2933;p59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934" name="Google Shape;2934;p5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9" name="Google Shape;2939;p59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940" name="Google Shape;2940;p5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5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5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6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7" name="Google Shape;2947;p60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8" name="Google Shape;2948;p60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49" name="Google Shape;2949;p60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0" name="Google Shape;2950;p60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1" name="Google Shape;2951;p60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2" name="Google Shape;2952;p60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3" name="Google Shape;2953;p60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4" name="Google Shape;2954;p60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5" name="Google Shape;2955;p60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56" name="Google Shape;2956;p60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957" name="Google Shape;2957;p6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2" name="Google Shape;2962;p60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963" name="Google Shape;2963;p6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61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0" name="Google Shape;2970;p6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1" name="Google Shape;2971;p61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72" name="Google Shape;2972;p61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3" name="Google Shape;2973;p61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4" name="Google Shape;2974;p61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75" name="Google Shape;2975;p61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6" name="Google Shape;2976;p61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7" name="Google Shape;2977;p61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78" name="Google Shape;2978;p61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9" name="Google Shape;2979;p61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0" name="Google Shape;2980;p61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1" name="Google Shape;2981;p61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2" name="Google Shape;2982;p61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3" name="Google Shape;2983;p61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4" name="Google Shape;2984;p61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5" name="Google Shape;2985;p61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6" name="Google Shape;2986;p61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7" name="Google Shape;2987;p61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88" name="Google Shape;2988;p6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9" name="Google Shape;2989;p6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4" name="Google Shape;2994;p61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995" name="Google Shape;2995;p6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62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2" name="Google Shape;3002;p6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3" name="Google Shape;3003;p62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4" name="Google Shape;3004;p62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5" name="Google Shape;3005;p62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6" name="Google Shape;3006;p62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7" name="Google Shape;3007;p62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8" name="Google Shape;3008;p62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9" name="Google Shape;3009;p62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0" name="Google Shape;3010;p62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1" name="Google Shape;3011;p62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2" name="Google Shape;3012;p62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3" name="Google Shape;3013;p62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14" name="Google Shape;3014;p62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15" name="Google Shape;3015;p6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0" name="Google Shape;3020;p62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21" name="Google Shape;3021;p6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6" name="Google Shape;3026;p62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027" name="Google Shape;3027;p62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2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2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2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2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2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4" name="Google Shape;3034;p63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035" name="Google Shape;3035;p63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3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3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3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3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3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3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3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3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3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3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3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3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3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3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3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3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3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3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3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3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63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63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3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3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3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3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3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3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3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3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3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3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3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63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63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1" name="Google Shape;3071;p63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072" name="Google Shape;3072;p63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63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63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63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63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63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63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63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63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63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63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63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63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63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63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63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63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63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63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63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63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63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63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63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63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63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63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63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63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63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63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63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63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63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63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63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63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63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63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63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63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63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63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63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63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63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63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63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63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63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63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63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63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63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63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63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63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63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63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63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63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63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63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63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63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63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63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63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63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63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63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63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63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63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63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63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63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63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63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63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2" name="Google Shape;3152;p63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53" name="Google Shape;3153;p63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54" name="Google Shape;3154;p63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6" name="Google Shape;3156;p6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157" name="Google Shape;3157;p6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6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6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6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6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2" name="Google Shape;3162;p6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63" name="Google Shape;3163;p6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6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6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6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6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8" name="Google Shape;3168;p64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3169" name="Google Shape;3169;p6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6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6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6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6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4" name="Google Shape;3174;p64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3175" name="Google Shape;3175;p6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6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6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6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6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1" name="Google Shape;3181;p65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3182" name="Google Shape;3182;p6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6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6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6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6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7" name="Google Shape;3187;p65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3188" name="Google Shape;3188;p6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6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6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6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6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4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6" name="Google Shape;2696;p42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haveibeenpwned.com/API/v3#PwnedPassword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ursefinity.social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gif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Relationship Id="rId4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gif"/><Relationship Id="rId4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5.gif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gif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image" Target="../media/image52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coursefinity.socia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66"/>
          <p:cNvSpPr txBox="1"/>
          <p:nvPr/>
        </p:nvSpPr>
        <p:spPr>
          <a:xfrm>
            <a:off x="4104975" y="1345650"/>
            <a:ext cx="4610100" cy="2801400"/>
          </a:xfrm>
          <a:prstGeom prst="rect">
            <a:avLst/>
          </a:prstGeom>
          <a:solidFill>
            <a:srgbClr val="424BC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8" name="Google Shape;3198;p66"/>
          <p:cNvSpPr txBox="1"/>
          <p:nvPr>
            <p:ph type="ctrTitle"/>
          </p:nvPr>
        </p:nvSpPr>
        <p:spPr>
          <a:xfrm>
            <a:off x="4245000" y="1538100"/>
            <a:ext cx="2917800" cy="20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 </a:t>
            </a:r>
            <a:r>
              <a:rPr lang="en"/>
              <a:t>Coffee &amp; Waffles Co.</a:t>
            </a:r>
            <a:endParaRPr/>
          </a:p>
        </p:txBody>
      </p:sp>
      <p:sp>
        <p:nvSpPr>
          <p:cNvPr id="3199" name="Google Shape;3199;p66"/>
          <p:cNvSpPr txBox="1"/>
          <p:nvPr>
            <p:ph idx="1" type="subTitle"/>
          </p:nvPr>
        </p:nvSpPr>
        <p:spPr>
          <a:xfrm>
            <a:off x="4245000" y="3450443"/>
            <a:ext cx="4179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Eden, Jason, Calvin, Wei Ren</a:t>
            </a:r>
            <a:endParaRPr/>
          </a:p>
        </p:txBody>
      </p:sp>
      <p:pic>
        <p:nvPicPr>
          <p:cNvPr id="3200" name="Google Shape;320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25" y="152400"/>
            <a:ext cx="322579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1" name="Google Shape;320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600" y="1895400"/>
            <a:ext cx="1419624" cy="12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75"/>
          <p:cNvSpPr/>
          <p:nvPr/>
        </p:nvSpPr>
        <p:spPr>
          <a:xfrm>
            <a:off x="2045888" y="133360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7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6" name="Google Shape;3496;p75"/>
          <p:cNvSpPr txBox="1"/>
          <p:nvPr>
            <p:ph idx="3" type="title"/>
          </p:nvPr>
        </p:nvSpPr>
        <p:spPr>
          <a:xfrm>
            <a:off x="2205031" y="146180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Configuration</a:t>
            </a:r>
            <a:endParaRPr/>
          </a:p>
        </p:txBody>
      </p:sp>
      <p:grpSp>
        <p:nvGrpSpPr>
          <p:cNvPr id="3497" name="Google Shape;3497;p75"/>
          <p:cNvGrpSpPr/>
          <p:nvPr/>
        </p:nvGrpSpPr>
        <p:grpSpPr>
          <a:xfrm>
            <a:off x="1154897" y="1333589"/>
            <a:ext cx="526489" cy="530333"/>
            <a:chOff x="4002330" y="1437755"/>
            <a:chExt cx="417385" cy="415849"/>
          </a:xfrm>
        </p:grpSpPr>
        <p:sp>
          <p:nvSpPr>
            <p:cNvPr id="3498" name="Google Shape;3498;p75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75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75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75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75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75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75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75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6" name="Google Shape;3506;p75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507" name="Google Shape;3507;p7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7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7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7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7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7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13" name="Google Shape;3513;p75"/>
          <p:cNvCxnSpPr/>
          <p:nvPr/>
        </p:nvCxnSpPr>
        <p:spPr>
          <a:xfrm>
            <a:off x="4343000" y="1617550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4" name="Google Shape;3514;p75"/>
          <p:cNvSpPr txBox="1"/>
          <p:nvPr/>
        </p:nvSpPr>
        <p:spPr>
          <a:xfrm>
            <a:off x="5304800" y="1405900"/>
            <a:ext cx="3000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Content Security Policies</a:t>
            </a:r>
            <a:endParaRPr/>
          </a:p>
        </p:txBody>
      </p:sp>
      <p:pic>
        <p:nvPicPr>
          <p:cNvPr id="3515" name="Google Shape;35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625" y="2085425"/>
            <a:ext cx="3667633" cy="244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6" name="Google Shape;351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437" y="2019900"/>
            <a:ext cx="3275179" cy="25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76"/>
          <p:cNvSpPr/>
          <p:nvPr/>
        </p:nvSpPr>
        <p:spPr>
          <a:xfrm>
            <a:off x="2220725" y="1278638"/>
            <a:ext cx="2146200" cy="525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76"/>
          <p:cNvSpPr txBox="1"/>
          <p:nvPr>
            <p:ph type="title"/>
          </p:nvPr>
        </p:nvSpPr>
        <p:spPr>
          <a:xfrm>
            <a:off x="713100" y="52985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23" name="Google Shape;3523;p76"/>
          <p:cNvSpPr txBox="1"/>
          <p:nvPr>
            <p:ph idx="9" type="title"/>
          </p:nvPr>
        </p:nvSpPr>
        <p:spPr>
          <a:xfrm>
            <a:off x="2379868" y="1404399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Redirect Confirmation</a:t>
            </a:r>
            <a:endParaRPr/>
          </a:p>
        </p:txBody>
      </p:sp>
      <p:grpSp>
        <p:nvGrpSpPr>
          <p:cNvPr id="3524" name="Google Shape;3524;p76"/>
          <p:cNvGrpSpPr/>
          <p:nvPr/>
        </p:nvGrpSpPr>
        <p:grpSpPr>
          <a:xfrm>
            <a:off x="1329738" y="1278126"/>
            <a:ext cx="526489" cy="526446"/>
            <a:chOff x="4003189" y="3407083"/>
            <a:chExt cx="416526" cy="416492"/>
          </a:xfrm>
        </p:grpSpPr>
        <p:sp>
          <p:nvSpPr>
            <p:cNvPr id="3525" name="Google Shape;3525;p76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76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76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8" name="Google Shape;3528;p76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529" name="Google Shape;3529;p7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7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7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7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7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7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35" name="Google Shape;3535;p76"/>
          <p:cNvCxnSpPr/>
          <p:nvPr/>
        </p:nvCxnSpPr>
        <p:spPr>
          <a:xfrm>
            <a:off x="4517838" y="1584688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6" name="Google Shape;3536;p76"/>
          <p:cNvSpPr txBox="1"/>
          <p:nvPr/>
        </p:nvSpPr>
        <p:spPr>
          <a:xfrm>
            <a:off x="5462175" y="1197850"/>
            <a:ext cx="35289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Redirect confirmation for all links 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exiting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coursefinity</a:t>
            </a:r>
            <a:endParaRPr/>
          </a:p>
        </p:txBody>
      </p:sp>
      <p:pic>
        <p:nvPicPr>
          <p:cNvPr id="3537" name="Google Shape;35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875" y="1980050"/>
            <a:ext cx="4431801" cy="297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7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543" name="Google Shape;3543;p77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544" name="Google Shape;3544;p7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7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7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7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7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7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0" name="Google Shape;3550;p77"/>
          <p:cNvSpPr/>
          <p:nvPr/>
        </p:nvSpPr>
        <p:spPr>
          <a:xfrm>
            <a:off x="2425793" y="15072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1" name="Google Shape;3551;p77"/>
          <p:cNvSpPr txBox="1"/>
          <p:nvPr>
            <p:ph idx="7" type="title"/>
          </p:nvPr>
        </p:nvSpPr>
        <p:spPr>
          <a:xfrm>
            <a:off x="2584943" y="15702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Pages</a:t>
            </a:r>
            <a:endParaRPr/>
          </a:p>
        </p:txBody>
      </p:sp>
      <p:grpSp>
        <p:nvGrpSpPr>
          <p:cNvPr id="3552" name="Google Shape;3552;p77"/>
          <p:cNvGrpSpPr/>
          <p:nvPr/>
        </p:nvGrpSpPr>
        <p:grpSpPr>
          <a:xfrm>
            <a:off x="1534808" y="1443922"/>
            <a:ext cx="526485" cy="526491"/>
            <a:chOff x="5440856" y="3407083"/>
            <a:chExt cx="416490" cy="416494"/>
          </a:xfrm>
        </p:grpSpPr>
        <p:sp>
          <p:nvSpPr>
            <p:cNvPr id="3553" name="Google Shape;3553;p77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77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77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56" name="Google Shape;3556;p77"/>
          <p:cNvCxnSpPr/>
          <p:nvPr/>
        </p:nvCxnSpPr>
        <p:spPr>
          <a:xfrm>
            <a:off x="4629375" y="17259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7" name="Google Shape;3557;p77"/>
          <p:cNvSpPr txBox="1"/>
          <p:nvPr/>
        </p:nvSpPr>
        <p:spPr>
          <a:xfrm>
            <a:off x="5497650" y="1213513"/>
            <a:ext cx="35316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Relevant Error 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pages with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least information Or redirection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558" name="Google Shape;35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325" y="2200825"/>
            <a:ext cx="3700076" cy="281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78"/>
          <p:cNvSpPr/>
          <p:nvPr/>
        </p:nvSpPr>
        <p:spPr>
          <a:xfrm>
            <a:off x="1954618" y="133508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78"/>
          <p:cNvSpPr txBox="1"/>
          <p:nvPr>
            <p:ph type="title"/>
          </p:nvPr>
        </p:nvSpPr>
        <p:spPr>
          <a:xfrm>
            <a:off x="713100" y="4342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65" name="Google Shape;3565;p78"/>
          <p:cNvSpPr txBox="1"/>
          <p:nvPr>
            <p:ph idx="9" type="title"/>
          </p:nvPr>
        </p:nvSpPr>
        <p:spPr>
          <a:xfrm>
            <a:off x="2113768" y="13980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Controls</a:t>
            </a:r>
            <a:endParaRPr/>
          </a:p>
        </p:txBody>
      </p:sp>
      <p:grpSp>
        <p:nvGrpSpPr>
          <p:cNvPr id="3566" name="Google Shape;3566;p78"/>
          <p:cNvGrpSpPr/>
          <p:nvPr/>
        </p:nvGrpSpPr>
        <p:grpSpPr>
          <a:xfrm>
            <a:off x="1063638" y="1271814"/>
            <a:ext cx="526489" cy="526446"/>
            <a:chOff x="4003189" y="3407083"/>
            <a:chExt cx="416526" cy="416492"/>
          </a:xfrm>
        </p:grpSpPr>
        <p:sp>
          <p:nvSpPr>
            <p:cNvPr id="3567" name="Google Shape;3567;p78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78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78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0" name="Google Shape;3570;p78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571" name="Google Shape;3571;p7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7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7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7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7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7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77" name="Google Shape;3577;p78"/>
          <p:cNvCxnSpPr/>
          <p:nvPr/>
        </p:nvCxnSpPr>
        <p:spPr>
          <a:xfrm>
            <a:off x="4305863" y="1510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8" name="Google Shape;3578;p78"/>
          <p:cNvSpPr txBox="1"/>
          <p:nvPr/>
        </p:nvSpPr>
        <p:spPr>
          <a:xfrm>
            <a:off x="5174150" y="1121650"/>
            <a:ext cx="31185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Root Account generate DB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Least privilege account to access DB </a:t>
            </a:r>
            <a:b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(CRUD &amp; Execute fn given)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579" name="Google Shape;35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8" y="2443677"/>
            <a:ext cx="7489224" cy="24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79"/>
          <p:cNvSpPr/>
          <p:nvPr/>
        </p:nvSpPr>
        <p:spPr>
          <a:xfrm>
            <a:off x="1954618" y="133508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79"/>
          <p:cNvSpPr txBox="1"/>
          <p:nvPr>
            <p:ph type="title"/>
          </p:nvPr>
        </p:nvSpPr>
        <p:spPr>
          <a:xfrm>
            <a:off x="713100" y="4342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86" name="Google Shape;3586;p79"/>
          <p:cNvSpPr txBox="1"/>
          <p:nvPr>
            <p:ph idx="9" type="title"/>
          </p:nvPr>
        </p:nvSpPr>
        <p:spPr>
          <a:xfrm>
            <a:off x="2113768" y="13980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Controls</a:t>
            </a:r>
            <a:endParaRPr/>
          </a:p>
        </p:txBody>
      </p:sp>
      <p:grpSp>
        <p:nvGrpSpPr>
          <p:cNvPr id="3587" name="Google Shape;3587;p79"/>
          <p:cNvGrpSpPr/>
          <p:nvPr/>
        </p:nvGrpSpPr>
        <p:grpSpPr>
          <a:xfrm>
            <a:off x="1063638" y="1271814"/>
            <a:ext cx="526489" cy="526446"/>
            <a:chOff x="4003189" y="3407083"/>
            <a:chExt cx="416526" cy="416492"/>
          </a:xfrm>
        </p:grpSpPr>
        <p:sp>
          <p:nvSpPr>
            <p:cNvPr id="3588" name="Google Shape;3588;p79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79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79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1" name="Google Shape;3591;p79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592" name="Google Shape;3592;p7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7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7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7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7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7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98" name="Google Shape;3598;p79"/>
          <p:cNvCxnSpPr/>
          <p:nvPr/>
        </p:nvCxnSpPr>
        <p:spPr>
          <a:xfrm>
            <a:off x="4305863" y="1510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9" name="Google Shape;3599;p79"/>
          <p:cNvSpPr txBox="1"/>
          <p:nvPr/>
        </p:nvSpPr>
        <p:spPr>
          <a:xfrm>
            <a:off x="5174150" y="1121650"/>
            <a:ext cx="31185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Root Account generate DB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Cousefinity account to access DB( CRUD &amp; Execute fn given)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600" name="Google Shape;360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13" y="2409138"/>
            <a:ext cx="842962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80"/>
          <p:cNvSpPr/>
          <p:nvPr/>
        </p:nvSpPr>
        <p:spPr>
          <a:xfrm>
            <a:off x="2088543" y="133506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8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07" name="Google Shape;3607;p80"/>
          <p:cNvSpPr txBox="1"/>
          <p:nvPr>
            <p:ph idx="2" type="title"/>
          </p:nvPr>
        </p:nvSpPr>
        <p:spPr>
          <a:xfrm>
            <a:off x="2088550" y="1401425"/>
            <a:ext cx="21462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Controls</a:t>
            </a:r>
            <a:endParaRPr/>
          </a:p>
        </p:txBody>
      </p:sp>
      <p:grpSp>
        <p:nvGrpSpPr>
          <p:cNvPr id="3608" name="Google Shape;3608;p80"/>
          <p:cNvGrpSpPr/>
          <p:nvPr/>
        </p:nvGrpSpPr>
        <p:grpSpPr>
          <a:xfrm>
            <a:off x="1197554" y="1269835"/>
            <a:ext cx="526491" cy="530364"/>
            <a:chOff x="1902068" y="3407083"/>
            <a:chExt cx="424179" cy="416494"/>
          </a:xfrm>
        </p:grpSpPr>
        <p:sp>
          <p:nvSpPr>
            <p:cNvPr id="3609" name="Google Shape;3609;p80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80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80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2" name="Google Shape;3612;p80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613" name="Google Shape;3613;p8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8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8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8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8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8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19" name="Google Shape;361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350" y="1335075"/>
            <a:ext cx="4112800" cy="337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20" name="Google Shape;3620;p80"/>
          <p:cNvSpPr txBox="1"/>
          <p:nvPr/>
        </p:nvSpPr>
        <p:spPr>
          <a:xfrm>
            <a:off x="1367150" y="2304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"/>
              <a:buChar char="-"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Prevents Path Traversal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"/>
              <a:buChar char="-"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Prevents Unauthorized Roles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4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8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626" name="Google Shape;3626;p81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627" name="Google Shape;3627;p8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3" name="Google Shape;3633;p81"/>
          <p:cNvSpPr/>
          <p:nvPr/>
        </p:nvSpPr>
        <p:spPr>
          <a:xfrm>
            <a:off x="2089343" y="135786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4" name="Google Shape;3634;p81"/>
          <p:cNvSpPr txBox="1"/>
          <p:nvPr>
            <p:ph idx="7" type="title"/>
          </p:nvPr>
        </p:nvSpPr>
        <p:spPr>
          <a:xfrm>
            <a:off x="2248493" y="142086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</a:t>
            </a:r>
            <a:endParaRPr/>
          </a:p>
        </p:txBody>
      </p:sp>
      <p:grpSp>
        <p:nvGrpSpPr>
          <p:cNvPr id="3635" name="Google Shape;3635;p81"/>
          <p:cNvGrpSpPr/>
          <p:nvPr/>
        </p:nvGrpSpPr>
        <p:grpSpPr>
          <a:xfrm>
            <a:off x="1198358" y="1294572"/>
            <a:ext cx="526485" cy="526491"/>
            <a:chOff x="5440856" y="3407083"/>
            <a:chExt cx="416490" cy="416494"/>
          </a:xfrm>
        </p:grpSpPr>
        <p:sp>
          <p:nvSpPr>
            <p:cNvPr id="3636" name="Google Shape;3636;p81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81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1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39" name="Google Shape;363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300" y="2003524"/>
            <a:ext cx="3209876" cy="22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0" name="Google Shape;364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075" y="2003525"/>
            <a:ext cx="3017532" cy="229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1" name="Google Shape;3641;p81"/>
          <p:cNvCxnSpPr/>
          <p:nvPr/>
        </p:nvCxnSpPr>
        <p:spPr>
          <a:xfrm>
            <a:off x="4305863" y="1510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2" name="Google Shape;3642;p81"/>
          <p:cNvSpPr txBox="1"/>
          <p:nvPr/>
        </p:nvSpPr>
        <p:spPr>
          <a:xfrm>
            <a:off x="5298425" y="1226000"/>
            <a:ext cx="23052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D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ifferent UI for different Roles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643" name="Google Shape;3643;p81"/>
          <p:cNvSpPr txBox="1"/>
          <p:nvPr/>
        </p:nvSpPr>
        <p:spPr>
          <a:xfrm>
            <a:off x="1168838" y="4426775"/>
            <a:ext cx="3000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Guest Home Page</a:t>
            </a:r>
            <a:endParaRPr/>
          </a:p>
        </p:txBody>
      </p:sp>
      <p:sp>
        <p:nvSpPr>
          <p:cNvPr id="3644" name="Google Shape;3644;p81"/>
          <p:cNvSpPr txBox="1"/>
          <p:nvPr/>
        </p:nvSpPr>
        <p:spPr>
          <a:xfrm>
            <a:off x="5116775" y="4415625"/>
            <a:ext cx="3000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SuperAdmin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Home Page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8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650" name="Google Shape;3650;p82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651" name="Google Shape;3651;p8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8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8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8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8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7" name="Google Shape;3657;p82"/>
          <p:cNvSpPr/>
          <p:nvPr/>
        </p:nvSpPr>
        <p:spPr>
          <a:xfrm>
            <a:off x="2089343" y="135786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82"/>
          <p:cNvSpPr txBox="1"/>
          <p:nvPr>
            <p:ph idx="7" type="title"/>
          </p:nvPr>
        </p:nvSpPr>
        <p:spPr>
          <a:xfrm>
            <a:off x="2248493" y="142086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</a:t>
            </a:r>
            <a:endParaRPr/>
          </a:p>
        </p:txBody>
      </p:sp>
      <p:grpSp>
        <p:nvGrpSpPr>
          <p:cNvPr id="3659" name="Google Shape;3659;p82"/>
          <p:cNvGrpSpPr/>
          <p:nvPr/>
        </p:nvGrpSpPr>
        <p:grpSpPr>
          <a:xfrm>
            <a:off x="1198358" y="1294572"/>
            <a:ext cx="526485" cy="526491"/>
            <a:chOff x="5440856" y="3407083"/>
            <a:chExt cx="416490" cy="416494"/>
          </a:xfrm>
        </p:grpSpPr>
        <p:sp>
          <p:nvSpPr>
            <p:cNvPr id="3660" name="Google Shape;3660;p82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2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2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63" name="Google Shape;3663;p82"/>
          <p:cNvCxnSpPr/>
          <p:nvPr/>
        </p:nvCxnSpPr>
        <p:spPr>
          <a:xfrm>
            <a:off x="4305863" y="1510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4" name="Google Shape;3664;p82"/>
          <p:cNvSpPr txBox="1"/>
          <p:nvPr/>
        </p:nvSpPr>
        <p:spPr>
          <a:xfrm>
            <a:off x="5298425" y="1226000"/>
            <a:ext cx="29082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Different Routes Access for different Roles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665" name="Google Shape;366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800" y="1958950"/>
            <a:ext cx="4186399" cy="299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p83"/>
          <p:cNvSpPr/>
          <p:nvPr/>
        </p:nvSpPr>
        <p:spPr>
          <a:xfrm>
            <a:off x="5838775" y="132285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8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72" name="Google Shape;3672;p83"/>
          <p:cNvSpPr txBox="1"/>
          <p:nvPr>
            <p:ph idx="5" type="title"/>
          </p:nvPr>
        </p:nvSpPr>
        <p:spPr>
          <a:xfrm>
            <a:off x="5997918" y="144915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Management</a:t>
            </a:r>
            <a:endParaRPr/>
          </a:p>
        </p:txBody>
      </p:sp>
      <p:sp>
        <p:nvSpPr>
          <p:cNvPr id="3673" name="Google Shape;3673;p83"/>
          <p:cNvSpPr/>
          <p:nvPr/>
        </p:nvSpPr>
        <p:spPr>
          <a:xfrm>
            <a:off x="4947780" y="1322840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4" name="Google Shape;3674;p8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675" name="Google Shape;3675;p8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1" name="Google Shape;3681;p83"/>
          <p:cNvSpPr/>
          <p:nvPr/>
        </p:nvSpPr>
        <p:spPr>
          <a:xfrm>
            <a:off x="2012850" y="132285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83"/>
          <p:cNvSpPr txBox="1"/>
          <p:nvPr>
            <p:ph idx="3" type="title"/>
          </p:nvPr>
        </p:nvSpPr>
        <p:spPr>
          <a:xfrm>
            <a:off x="2171993" y="145105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Management</a:t>
            </a:r>
            <a:endParaRPr/>
          </a:p>
        </p:txBody>
      </p:sp>
      <p:grpSp>
        <p:nvGrpSpPr>
          <p:cNvPr id="3683" name="Google Shape;3683;p83"/>
          <p:cNvGrpSpPr/>
          <p:nvPr/>
        </p:nvGrpSpPr>
        <p:grpSpPr>
          <a:xfrm>
            <a:off x="1121860" y="1322839"/>
            <a:ext cx="526489" cy="530333"/>
            <a:chOff x="4002330" y="1437755"/>
            <a:chExt cx="417385" cy="415849"/>
          </a:xfrm>
        </p:grpSpPr>
        <p:sp>
          <p:nvSpPr>
            <p:cNvPr id="3684" name="Google Shape;3684;p83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3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3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3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3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3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3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83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92" name="Google Shape;36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125" y="2219900"/>
            <a:ext cx="7027874" cy="2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84"/>
          <p:cNvSpPr/>
          <p:nvPr/>
        </p:nvSpPr>
        <p:spPr>
          <a:xfrm>
            <a:off x="2135975" y="131330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84"/>
          <p:cNvSpPr txBox="1"/>
          <p:nvPr>
            <p:ph type="title"/>
          </p:nvPr>
        </p:nvSpPr>
        <p:spPr>
          <a:xfrm>
            <a:off x="979038" y="5479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99" name="Google Shape;3699;p84"/>
          <p:cNvSpPr txBox="1"/>
          <p:nvPr>
            <p:ph idx="5" type="title"/>
          </p:nvPr>
        </p:nvSpPr>
        <p:spPr>
          <a:xfrm>
            <a:off x="2295118" y="143960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Management</a:t>
            </a:r>
            <a:endParaRPr/>
          </a:p>
        </p:txBody>
      </p:sp>
      <p:sp>
        <p:nvSpPr>
          <p:cNvPr id="3700" name="Google Shape;3700;p84"/>
          <p:cNvSpPr/>
          <p:nvPr/>
        </p:nvSpPr>
        <p:spPr>
          <a:xfrm>
            <a:off x="1244980" y="1313290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1" name="Google Shape;3701;p84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702" name="Google Shape;3702;p8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8" name="Google Shape;3708;p84"/>
          <p:cNvPicPr preferRelativeResize="0"/>
          <p:nvPr/>
        </p:nvPicPr>
        <p:blipFill rotWithShape="1">
          <a:blip r:embed="rId3">
            <a:alphaModFix/>
          </a:blip>
          <a:srcRect b="46983" l="0" r="0" t="0"/>
          <a:stretch/>
        </p:blipFill>
        <p:spPr>
          <a:xfrm>
            <a:off x="1151200" y="2152975"/>
            <a:ext cx="7057676" cy="253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p6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OWASP 2021</a:t>
            </a:r>
            <a:endParaRPr/>
          </a:p>
        </p:txBody>
      </p:sp>
      <p:graphicFrame>
        <p:nvGraphicFramePr>
          <p:cNvPr id="3207" name="Google Shape;3207;p67"/>
          <p:cNvGraphicFramePr/>
          <p:nvPr/>
        </p:nvGraphicFramePr>
        <p:xfrm>
          <a:off x="1003013" y="12109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{6FECD74C-AD4F-419D-BA74-7C98A1FAC4F8}</a:tableStyleId>
              </a:tblPr>
              <a:tblGrid>
                <a:gridCol w="1384975"/>
                <a:gridCol w="2503250"/>
                <a:gridCol w="3343600"/>
              </a:tblGrid>
              <a:tr h="731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Mitigations 1</a:t>
                      </a:r>
                      <a:endParaRPr b="1" sz="1800">
                        <a:solidFill>
                          <a:schemeClr val="lt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Mitigations 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</a:tr>
              <a:tr h="6936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Eden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18287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9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Jason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18287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Calvin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18287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Wei Ren</a:t>
                      </a:r>
                      <a:endParaRPr b="1" sz="1800">
                        <a:solidFill>
                          <a:schemeClr val="lt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18287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208" name="Google Shape;3208;p67"/>
          <p:cNvGrpSpPr/>
          <p:nvPr/>
        </p:nvGrpSpPr>
        <p:grpSpPr>
          <a:xfrm rot="-5400000">
            <a:off x="8110314" y="2450703"/>
            <a:ext cx="883262" cy="242091"/>
            <a:chOff x="2300350" y="2601250"/>
            <a:chExt cx="2275275" cy="623625"/>
          </a:xfrm>
        </p:grpSpPr>
        <p:sp>
          <p:nvSpPr>
            <p:cNvPr id="3209" name="Google Shape;3209;p6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6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6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6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6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6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67"/>
          <p:cNvGrpSpPr/>
          <p:nvPr/>
        </p:nvGrpSpPr>
        <p:grpSpPr>
          <a:xfrm>
            <a:off x="5343367" y="251416"/>
            <a:ext cx="1105976" cy="133969"/>
            <a:chOff x="8183182" y="663852"/>
            <a:chExt cx="1475028" cy="178673"/>
          </a:xfrm>
        </p:grpSpPr>
        <p:grpSp>
          <p:nvGrpSpPr>
            <p:cNvPr id="3216" name="Google Shape;3216;p6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17" name="Google Shape;3217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7" name="Google Shape;3227;p6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228" name="Google Shape;3228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38" name="Google Shape;3238;p67"/>
          <p:cNvGrpSpPr/>
          <p:nvPr/>
        </p:nvGrpSpPr>
        <p:grpSpPr>
          <a:xfrm rot="5400000">
            <a:off x="4199250" y="4304299"/>
            <a:ext cx="98902" cy="553090"/>
            <a:chOff x="4898850" y="4820550"/>
            <a:chExt cx="98902" cy="553090"/>
          </a:xfrm>
        </p:grpSpPr>
        <p:sp>
          <p:nvSpPr>
            <p:cNvPr id="3239" name="Google Shape;3239;p6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6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6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6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6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4" name="Google Shape;3244;p67"/>
          <p:cNvGrpSpPr/>
          <p:nvPr/>
        </p:nvGrpSpPr>
        <p:grpSpPr>
          <a:xfrm flipH="1">
            <a:off x="-1562055" y="3490391"/>
            <a:ext cx="2297800" cy="347400"/>
            <a:chOff x="7644195" y="3512791"/>
            <a:chExt cx="2297800" cy="347400"/>
          </a:xfrm>
        </p:grpSpPr>
        <p:sp>
          <p:nvSpPr>
            <p:cNvPr id="3245" name="Google Shape;3245;p67"/>
            <p:cNvSpPr/>
            <p:nvPr/>
          </p:nvSpPr>
          <p:spPr>
            <a:xfrm flipH="1">
              <a:off x="7947295" y="3792091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67"/>
            <p:cNvSpPr/>
            <p:nvPr/>
          </p:nvSpPr>
          <p:spPr>
            <a:xfrm flipH="1">
              <a:off x="7644195" y="3512791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7" name="Google Shape;3247;p67"/>
          <p:cNvSpPr txBox="1"/>
          <p:nvPr>
            <p:ph type="title"/>
          </p:nvPr>
        </p:nvSpPr>
        <p:spPr>
          <a:xfrm>
            <a:off x="2460575" y="199905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Broken Access Control</a:t>
            </a:r>
            <a:endParaRPr sz="1400"/>
          </a:p>
        </p:txBody>
      </p:sp>
      <p:sp>
        <p:nvSpPr>
          <p:cNvPr id="3248" name="Google Shape;3248;p67"/>
          <p:cNvSpPr txBox="1"/>
          <p:nvPr>
            <p:ph type="title"/>
          </p:nvPr>
        </p:nvSpPr>
        <p:spPr>
          <a:xfrm>
            <a:off x="2460575" y="270230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Cryptographic Failures</a:t>
            </a:r>
            <a:endParaRPr sz="1400"/>
          </a:p>
        </p:txBody>
      </p:sp>
      <p:sp>
        <p:nvSpPr>
          <p:cNvPr id="3249" name="Google Shape;3249;p67"/>
          <p:cNvSpPr txBox="1"/>
          <p:nvPr>
            <p:ph type="title"/>
          </p:nvPr>
        </p:nvSpPr>
        <p:spPr>
          <a:xfrm>
            <a:off x="2460575" y="340555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Injection</a:t>
            </a:r>
            <a:endParaRPr sz="1400"/>
          </a:p>
        </p:txBody>
      </p:sp>
      <p:sp>
        <p:nvSpPr>
          <p:cNvPr id="3250" name="Google Shape;3250;p67"/>
          <p:cNvSpPr txBox="1"/>
          <p:nvPr>
            <p:ph type="title"/>
          </p:nvPr>
        </p:nvSpPr>
        <p:spPr>
          <a:xfrm>
            <a:off x="2546150" y="406830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Insecure Design</a:t>
            </a:r>
            <a:endParaRPr sz="1400"/>
          </a:p>
        </p:txBody>
      </p:sp>
      <p:sp>
        <p:nvSpPr>
          <p:cNvPr id="3251" name="Google Shape;3251;p67"/>
          <p:cNvSpPr txBox="1"/>
          <p:nvPr>
            <p:ph type="title"/>
          </p:nvPr>
        </p:nvSpPr>
        <p:spPr>
          <a:xfrm>
            <a:off x="5415275" y="407765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Logging and Monitoring Failures</a:t>
            </a:r>
            <a:endParaRPr sz="1400"/>
          </a:p>
        </p:txBody>
      </p:sp>
      <p:sp>
        <p:nvSpPr>
          <p:cNvPr id="3252" name="Google Shape;3252;p67"/>
          <p:cNvSpPr txBox="1"/>
          <p:nvPr>
            <p:ph type="title"/>
          </p:nvPr>
        </p:nvSpPr>
        <p:spPr>
          <a:xfrm>
            <a:off x="5415275" y="337775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and Data Monitoring Failures</a:t>
            </a:r>
            <a:endParaRPr sz="1400"/>
          </a:p>
        </p:txBody>
      </p:sp>
      <p:sp>
        <p:nvSpPr>
          <p:cNvPr id="3253" name="Google Shape;3253;p67"/>
          <p:cNvSpPr txBox="1"/>
          <p:nvPr>
            <p:ph type="title"/>
          </p:nvPr>
        </p:nvSpPr>
        <p:spPr>
          <a:xfrm>
            <a:off x="5415275" y="2677838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Identification and Authentication Failures</a:t>
            </a:r>
            <a:endParaRPr sz="1400"/>
          </a:p>
        </p:txBody>
      </p:sp>
      <p:sp>
        <p:nvSpPr>
          <p:cNvPr id="3254" name="Google Shape;3254;p67"/>
          <p:cNvSpPr txBox="1"/>
          <p:nvPr>
            <p:ph type="title"/>
          </p:nvPr>
        </p:nvSpPr>
        <p:spPr>
          <a:xfrm>
            <a:off x="5415275" y="199905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 Misconfiguration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85"/>
          <p:cNvSpPr/>
          <p:nvPr/>
        </p:nvSpPr>
        <p:spPr>
          <a:xfrm>
            <a:off x="2318900" y="1298450"/>
            <a:ext cx="2146200" cy="530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8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15" name="Google Shape;3715;p85"/>
          <p:cNvSpPr txBox="1"/>
          <p:nvPr>
            <p:ph idx="14" type="title"/>
          </p:nvPr>
        </p:nvSpPr>
        <p:spPr>
          <a:xfrm>
            <a:off x="2478043" y="1424712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IDOR Protection</a:t>
            </a:r>
            <a:endParaRPr/>
          </a:p>
        </p:txBody>
      </p:sp>
      <p:grpSp>
        <p:nvGrpSpPr>
          <p:cNvPr id="3716" name="Google Shape;3716;p85"/>
          <p:cNvGrpSpPr/>
          <p:nvPr/>
        </p:nvGrpSpPr>
        <p:grpSpPr>
          <a:xfrm>
            <a:off x="1427908" y="1298954"/>
            <a:ext cx="526490" cy="525416"/>
            <a:chOff x="1181536" y="3407083"/>
            <a:chExt cx="417352" cy="416501"/>
          </a:xfrm>
        </p:grpSpPr>
        <p:sp>
          <p:nvSpPr>
            <p:cNvPr id="3717" name="Google Shape;3717;p85"/>
            <p:cNvSpPr/>
            <p:nvPr/>
          </p:nvSpPr>
          <p:spPr>
            <a:xfrm>
              <a:off x="1360390" y="3407083"/>
              <a:ext cx="149058" cy="108182"/>
            </a:xfrm>
            <a:custGeom>
              <a:rect b="b" l="l" r="r" t="t"/>
              <a:pathLst>
                <a:path extrusionOk="0" h="3025" w="4168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85"/>
            <p:cNvSpPr/>
            <p:nvPr/>
          </p:nvSpPr>
          <p:spPr>
            <a:xfrm>
              <a:off x="1425981" y="3591016"/>
              <a:ext cx="75817" cy="109898"/>
            </a:xfrm>
            <a:custGeom>
              <a:rect b="b" l="l" r="r" t="t"/>
              <a:pathLst>
                <a:path extrusionOk="0" h="3073" w="2120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85"/>
            <p:cNvSpPr/>
            <p:nvPr/>
          </p:nvSpPr>
          <p:spPr>
            <a:xfrm>
              <a:off x="1295658" y="3407083"/>
              <a:ext cx="303230" cy="293825"/>
            </a:xfrm>
            <a:custGeom>
              <a:rect b="b" l="l" r="r" t="t"/>
              <a:pathLst>
                <a:path extrusionOk="0" h="8216" w="8479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5"/>
            <p:cNvSpPr/>
            <p:nvPr/>
          </p:nvSpPr>
          <p:spPr>
            <a:xfrm>
              <a:off x="1181536" y="3730709"/>
              <a:ext cx="92875" cy="92875"/>
            </a:xfrm>
            <a:custGeom>
              <a:rect b="b" l="l" r="r" t="t"/>
              <a:pathLst>
                <a:path extrusionOk="0" h="2597" w="2597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5"/>
            <p:cNvSpPr/>
            <p:nvPr/>
          </p:nvSpPr>
          <p:spPr>
            <a:xfrm>
              <a:off x="1232642" y="3573134"/>
              <a:ext cx="200163" cy="200198"/>
            </a:xfrm>
            <a:custGeom>
              <a:rect b="b" l="l" r="r" t="t"/>
              <a:pathLst>
                <a:path extrusionOk="0" h="5598" w="5597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2" name="Google Shape;3722;p85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723" name="Google Shape;3723;p8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29" name="Google Shape;372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025" y="1264500"/>
            <a:ext cx="4004450" cy="3317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30" name="Google Shape;3730;p85"/>
          <p:cNvSpPr txBox="1"/>
          <p:nvPr/>
        </p:nvSpPr>
        <p:spPr>
          <a:xfrm>
            <a:off x="1427900" y="1960800"/>
            <a:ext cx="322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"/>
              <a:buChar char="-"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Validates Paths Inputs</a:t>
            </a:r>
            <a:b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"/>
              <a:buChar char="-"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Checks based on whitelisted values(teacher page)</a:t>
            </a:r>
            <a:b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"/>
              <a:buChar char="-"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Checks with Session (user profile)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p86"/>
          <p:cNvSpPr/>
          <p:nvPr/>
        </p:nvSpPr>
        <p:spPr>
          <a:xfrm>
            <a:off x="1985775" y="2654675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86"/>
          <p:cNvSpPr/>
          <p:nvPr/>
        </p:nvSpPr>
        <p:spPr>
          <a:xfrm>
            <a:off x="5889043" y="15428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86"/>
          <p:cNvSpPr/>
          <p:nvPr/>
        </p:nvSpPr>
        <p:spPr>
          <a:xfrm>
            <a:off x="5889050" y="2590725"/>
            <a:ext cx="2146200" cy="647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86"/>
          <p:cNvSpPr/>
          <p:nvPr/>
        </p:nvSpPr>
        <p:spPr>
          <a:xfrm>
            <a:off x="1985775" y="1542900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8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Jason’s </a:t>
            </a:r>
            <a:r>
              <a:rPr lang="en">
                <a:solidFill>
                  <a:schemeClr val="accent2"/>
                </a:solidFill>
              </a:rPr>
              <a:t>Mitigations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(Cryptographic Failure)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40" name="Google Shape;3740;p86"/>
          <p:cNvSpPr txBox="1"/>
          <p:nvPr>
            <p:ph idx="1" type="subTitle"/>
          </p:nvPr>
        </p:nvSpPr>
        <p:spPr>
          <a:xfrm>
            <a:off x="1685475" y="2004375"/>
            <a:ext cx="27468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Hashing passwords using Argon2 and peppering the hash output</a:t>
            </a:r>
            <a:endParaRPr/>
          </a:p>
        </p:txBody>
      </p:sp>
      <p:sp>
        <p:nvSpPr>
          <p:cNvPr id="3741" name="Google Shape;3741;p86"/>
          <p:cNvSpPr txBox="1"/>
          <p:nvPr>
            <p:ph idx="7" type="title"/>
          </p:nvPr>
        </p:nvSpPr>
        <p:spPr>
          <a:xfrm>
            <a:off x="6048193" y="1605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KMS</a:t>
            </a:r>
            <a:endParaRPr/>
          </a:p>
        </p:txBody>
      </p:sp>
      <p:sp>
        <p:nvSpPr>
          <p:cNvPr id="3742" name="Google Shape;3742;p86"/>
          <p:cNvSpPr txBox="1"/>
          <p:nvPr>
            <p:ph idx="3" type="title"/>
          </p:nvPr>
        </p:nvSpPr>
        <p:spPr>
          <a:xfrm>
            <a:off x="1904925" y="2716188"/>
            <a:ext cx="230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Pseudo-RNG</a:t>
            </a:r>
            <a:endParaRPr/>
          </a:p>
        </p:txBody>
      </p:sp>
      <p:sp>
        <p:nvSpPr>
          <p:cNvPr id="3743" name="Google Shape;3743;p86"/>
          <p:cNvSpPr txBox="1"/>
          <p:nvPr>
            <p:ph idx="4" type="subTitle"/>
          </p:nvPr>
        </p:nvSpPr>
        <p:spPr>
          <a:xfrm>
            <a:off x="1607025" y="3129150"/>
            <a:ext cx="2903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Python’s Secrets library or GCP Cloud HSM for higher entropy</a:t>
            </a:r>
            <a:endParaRPr/>
          </a:p>
        </p:txBody>
      </p:sp>
      <p:sp>
        <p:nvSpPr>
          <p:cNvPr id="3744" name="Google Shape;3744;p86"/>
          <p:cNvSpPr txBox="1"/>
          <p:nvPr>
            <p:ph idx="5" type="title"/>
          </p:nvPr>
        </p:nvSpPr>
        <p:spPr>
          <a:xfrm>
            <a:off x="5808200" y="2763550"/>
            <a:ext cx="230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Strict Transport Security</a:t>
            </a:r>
            <a:endParaRPr/>
          </a:p>
        </p:txBody>
      </p:sp>
      <p:sp>
        <p:nvSpPr>
          <p:cNvPr id="3745" name="Google Shape;3745;p86"/>
          <p:cNvSpPr txBox="1"/>
          <p:nvPr>
            <p:ph idx="6" type="subTitle"/>
          </p:nvPr>
        </p:nvSpPr>
        <p:spPr>
          <a:xfrm>
            <a:off x="5686550" y="3362775"/>
            <a:ext cx="2551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Enabled HSTS using Cloudflare and Flask Talisman</a:t>
            </a:r>
            <a:endParaRPr/>
          </a:p>
        </p:txBody>
      </p:sp>
      <p:sp>
        <p:nvSpPr>
          <p:cNvPr id="3746" name="Google Shape;3746;p86"/>
          <p:cNvSpPr txBox="1"/>
          <p:nvPr>
            <p:ph idx="8" type="subTitle"/>
          </p:nvPr>
        </p:nvSpPr>
        <p:spPr>
          <a:xfrm>
            <a:off x="5889043" y="2004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KMS for cryptographic operations</a:t>
            </a:r>
            <a:endParaRPr/>
          </a:p>
        </p:txBody>
      </p:sp>
      <p:grpSp>
        <p:nvGrpSpPr>
          <p:cNvPr id="3747" name="Google Shape;3747;p86"/>
          <p:cNvGrpSpPr/>
          <p:nvPr/>
        </p:nvGrpSpPr>
        <p:grpSpPr>
          <a:xfrm>
            <a:off x="1094779" y="1477585"/>
            <a:ext cx="526491" cy="530364"/>
            <a:chOff x="1902068" y="3407083"/>
            <a:chExt cx="424179" cy="416494"/>
          </a:xfrm>
        </p:grpSpPr>
        <p:sp>
          <p:nvSpPr>
            <p:cNvPr id="3748" name="Google Shape;3748;p86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6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6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1" name="Google Shape;3751;p86"/>
          <p:cNvGrpSpPr/>
          <p:nvPr/>
        </p:nvGrpSpPr>
        <p:grpSpPr>
          <a:xfrm>
            <a:off x="1094785" y="2589464"/>
            <a:ext cx="526489" cy="530333"/>
            <a:chOff x="4002330" y="1437755"/>
            <a:chExt cx="417385" cy="415849"/>
          </a:xfrm>
        </p:grpSpPr>
        <p:sp>
          <p:nvSpPr>
            <p:cNvPr id="3752" name="Google Shape;3752;p86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86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6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6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6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86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86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6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0" name="Google Shape;3760;p86"/>
          <p:cNvGrpSpPr/>
          <p:nvPr/>
        </p:nvGrpSpPr>
        <p:grpSpPr>
          <a:xfrm>
            <a:off x="4998058" y="1479522"/>
            <a:ext cx="526485" cy="526491"/>
            <a:chOff x="5440856" y="3407083"/>
            <a:chExt cx="416490" cy="416494"/>
          </a:xfrm>
        </p:grpSpPr>
        <p:sp>
          <p:nvSpPr>
            <p:cNvPr id="3761" name="Google Shape;3761;p86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6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6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4" name="Google Shape;3764;p86"/>
          <p:cNvSpPr/>
          <p:nvPr/>
        </p:nvSpPr>
        <p:spPr>
          <a:xfrm>
            <a:off x="4998055" y="2700240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5" name="Google Shape;3765;p86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766" name="Google Shape;3766;p8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2" name="Google Shape;3772;p86"/>
          <p:cNvSpPr txBox="1"/>
          <p:nvPr>
            <p:ph idx="2" type="title"/>
          </p:nvPr>
        </p:nvSpPr>
        <p:spPr>
          <a:xfrm>
            <a:off x="1904925" y="1605825"/>
            <a:ext cx="230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Password Storage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p87"/>
          <p:cNvSpPr/>
          <p:nvPr/>
        </p:nvSpPr>
        <p:spPr>
          <a:xfrm>
            <a:off x="5896106" y="16535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87"/>
          <p:cNvSpPr/>
          <p:nvPr/>
        </p:nvSpPr>
        <p:spPr>
          <a:xfrm>
            <a:off x="1992831" y="16535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8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Jason’s </a:t>
            </a:r>
            <a:r>
              <a:rPr lang="en">
                <a:solidFill>
                  <a:schemeClr val="accent2"/>
                </a:solidFill>
              </a:rPr>
              <a:t>Mitigations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(Cryptographic Failure)</a:t>
            </a:r>
            <a:endParaRPr/>
          </a:p>
        </p:txBody>
      </p:sp>
      <p:sp>
        <p:nvSpPr>
          <p:cNvPr id="3780" name="Google Shape;3780;p87"/>
          <p:cNvSpPr txBox="1"/>
          <p:nvPr>
            <p:ph idx="2" type="title"/>
          </p:nvPr>
        </p:nvSpPr>
        <p:spPr>
          <a:xfrm>
            <a:off x="1992674" y="1716525"/>
            <a:ext cx="21462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Manager</a:t>
            </a:r>
            <a:endParaRPr/>
          </a:p>
        </p:txBody>
      </p:sp>
      <p:sp>
        <p:nvSpPr>
          <p:cNvPr id="3781" name="Google Shape;3781;p87"/>
          <p:cNvSpPr txBox="1"/>
          <p:nvPr>
            <p:ph idx="1" type="subTitle"/>
          </p:nvPr>
        </p:nvSpPr>
        <p:spPr>
          <a:xfrm>
            <a:off x="1829487" y="2276650"/>
            <a:ext cx="24729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 secrets such as API token from being exposed in the OS environment variables or being hard-coded</a:t>
            </a:r>
            <a:endParaRPr/>
          </a:p>
        </p:txBody>
      </p:sp>
      <p:sp>
        <p:nvSpPr>
          <p:cNvPr id="3782" name="Google Shape;3782;p87"/>
          <p:cNvSpPr txBox="1"/>
          <p:nvPr>
            <p:ph idx="7" type="title"/>
          </p:nvPr>
        </p:nvSpPr>
        <p:spPr>
          <a:xfrm>
            <a:off x="5919963" y="1716525"/>
            <a:ext cx="20985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Session</a:t>
            </a:r>
            <a:endParaRPr/>
          </a:p>
        </p:txBody>
      </p:sp>
      <p:sp>
        <p:nvSpPr>
          <p:cNvPr id="3783" name="Google Shape;3783;p87"/>
          <p:cNvSpPr txBox="1"/>
          <p:nvPr>
            <p:ph idx="8" type="subTitle"/>
          </p:nvPr>
        </p:nvSpPr>
        <p:spPr>
          <a:xfrm>
            <a:off x="5594471" y="2276650"/>
            <a:ext cx="2749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from HMAC-SHA1 to HMAC-SHA512 and the default salt of “cookie-session” to a randomly generated 64 bytes salt</a:t>
            </a:r>
            <a:endParaRPr/>
          </a:p>
        </p:txBody>
      </p:sp>
      <p:grpSp>
        <p:nvGrpSpPr>
          <p:cNvPr id="3784" name="Google Shape;3784;p87"/>
          <p:cNvGrpSpPr/>
          <p:nvPr/>
        </p:nvGrpSpPr>
        <p:grpSpPr>
          <a:xfrm>
            <a:off x="1101841" y="1588285"/>
            <a:ext cx="526491" cy="530364"/>
            <a:chOff x="1902068" y="3407083"/>
            <a:chExt cx="424179" cy="416494"/>
          </a:xfrm>
        </p:grpSpPr>
        <p:sp>
          <p:nvSpPr>
            <p:cNvPr id="3785" name="Google Shape;3785;p87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87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87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8" name="Google Shape;3788;p87"/>
          <p:cNvGrpSpPr/>
          <p:nvPr/>
        </p:nvGrpSpPr>
        <p:grpSpPr>
          <a:xfrm>
            <a:off x="5005121" y="1590222"/>
            <a:ext cx="526485" cy="526491"/>
            <a:chOff x="5440856" y="3407083"/>
            <a:chExt cx="416490" cy="416494"/>
          </a:xfrm>
        </p:grpSpPr>
        <p:sp>
          <p:nvSpPr>
            <p:cNvPr id="3789" name="Google Shape;3789;p87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87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7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2" name="Google Shape;3792;p87"/>
          <p:cNvGrpSpPr/>
          <p:nvPr/>
        </p:nvGrpSpPr>
        <p:grpSpPr>
          <a:xfrm rot="5400000">
            <a:off x="8227473" y="2349103"/>
            <a:ext cx="883262" cy="242091"/>
            <a:chOff x="2300350" y="2601250"/>
            <a:chExt cx="2275275" cy="623625"/>
          </a:xfrm>
        </p:grpSpPr>
        <p:sp>
          <p:nvSpPr>
            <p:cNvPr id="3793" name="Google Shape;3793;p8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8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8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8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9" name="Google Shape;3799;p87"/>
          <p:cNvSpPr/>
          <p:nvPr/>
        </p:nvSpPr>
        <p:spPr>
          <a:xfrm>
            <a:off x="1992850" y="3141100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87"/>
          <p:cNvSpPr txBox="1"/>
          <p:nvPr>
            <p:ph idx="3" type="title"/>
          </p:nvPr>
        </p:nvSpPr>
        <p:spPr>
          <a:xfrm>
            <a:off x="1912000" y="3202613"/>
            <a:ext cx="230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Encryption</a:t>
            </a:r>
            <a:endParaRPr/>
          </a:p>
        </p:txBody>
      </p:sp>
      <p:sp>
        <p:nvSpPr>
          <p:cNvPr id="3801" name="Google Shape;3801;p87"/>
          <p:cNvSpPr txBox="1"/>
          <p:nvPr>
            <p:ph idx="4" type="subTitle"/>
          </p:nvPr>
        </p:nvSpPr>
        <p:spPr>
          <a:xfrm>
            <a:off x="1492000" y="3706375"/>
            <a:ext cx="31479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Encrypted sensitive data in the application layer before storing in the database or in the session cookie</a:t>
            </a:r>
            <a:endParaRPr/>
          </a:p>
        </p:txBody>
      </p:sp>
      <p:grpSp>
        <p:nvGrpSpPr>
          <p:cNvPr id="3802" name="Google Shape;3802;p87"/>
          <p:cNvGrpSpPr/>
          <p:nvPr/>
        </p:nvGrpSpPr>
        <p:grpSpPr>
          <a:xfrm>
            <a:off x="1101860" y="3075889"/>
            <a:ext cx="526489" cy="530333"/>
            <a:chOff x="4002330" y="1437755"/>
            <a:chExt cx="417385" cy="415849"/>
          </a:xfrm>
        </p:grpSpPr>
        <p:sp>
          <p:nvSpPr>
            <p:cNvPr id="3803" name="Google Shape;3803;p87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87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7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87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87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7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7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7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5" name="Google Shape;3815;p88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816" name="Google Shape;3816;p8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2" name="Google Shape;382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787" y="1097675"/>
            <a:ext cx="6688425" cy="31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3" name="Google Shape;3823;p88"/>
          <p:cNvSpPr txBox="1"/>
          <p:nvPr>
            <p:ph idx="4294967295" type="title"/>
          </p:nvPr>
        </p:nvSpPr>
        <p:spPr>
          <a:xfrm>
            <a:off x="713100" y="3459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Cloud Platform</a:t>
            </a:r>
            <a:r>
              <a:rPr lang="en">
                <a:solidFill>
                  <a:schemeClr val="accent2"/>
                </a:solidFill>
              </a:rPr>
              <a:t> KMS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7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8" name="Google Shape;3828;p89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829" name="Google Shape;3829;p8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8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8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8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35" name="Google Shape;3835;p89"/>
          <p:cNvPicPr preferRelativeResize="0"/>
          <p:nvPr/>
        </p:nvPicPr>
        <p:blipFill rotWithShape="1">
          <a:blip r:embed="rId3">
            <a:alphaModFix/>
          </a:blip>
          <a:srcRect b="0" l="30505" r="27498" t="0"/>
          <a:stretch/>
        </p:blipFill>
        <p:spPr>
          <a:xfrm>
            <a:off x="1678425" y="2539163"/>
            <a:ext cx="5787150" cy="20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6" name="Google Shape;383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425" y="773013"/>
            <a:ext cx="5787142" cy="1643063"/>
          </a:xfrm>
          <a:prstGeom prst="rect">
            <a:avLst/>
          </a:prstGeom>
          <a:noFill/>
          <a:ln>
            <a:noFill/>
          </a:ln>
        </p:spPr>
      </p:pic>
      <p:sp>
        <p:nvSpPr>
          <p:cNvPr id="3837" name="Google Shape;3837;p89"/>
          <p:cNvSpPr txBox="1"/>
          <p:nvPr>
            <p:ph idx="4294967295" type="title"/>
          </p:nvPr>
        </p:nvSpPr>
        <p:spPr>
          <a:xfrm>
            <a:off x="713100" y="1766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r>
              <a:rPr lang="en">
                <a:solidFill>
                  <a:schemeClr val="accent2"/>
                </a:solidFill>
              </a:rPr>
              <a:t> Storage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2" name="Google Shape;3842;p90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843" name="Google Shape;3843;p9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9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9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9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9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9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9" name="Google Shape;38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288" y="749329"/>
            <a:ext cx="5825424" cy="3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0" name="Google Shape;3850;p90"/>
          <p:cNvSpPr txBox="1"/>
          <p:nvPr>
            <p:ph idx="4294967295" type="title"/>
          </p:nvPr>
        </p:nvSpPr>
        <p:spPr>
          <a:xfrm>
            <a:off x="713100" y="1766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</a:t>
            </a:r>
            <a:r>
              <a:rPr lang="en">
                <a:solidFill>
                  <a:schemeClr val="accent2"/>
                </a:solidFill>
              </a:rPr>
              <a:t> Manager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5" name="Google Shape;3855;p91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856" name="Google Shape;3856;p9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9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9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9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9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9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2" name="Google Shape;3862;p91"/>
          <p:cNvSpPr txBox="1"/>
          <p:nvPr>
            <p:ph idx="4294967295" type="title"/>
          </p:nvPr>
        </p:nvSpPr>
        <p:spPr>
          <a:xfrm>
            <a:off x="713100" y="1766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</a:t>
            </a:r>
            <a:r>
              <a:rPr lang="en">
                <a:solidFill>
                  <a:schemeClr val="accent2"/>
                </a:solidFill>
              </a:rPr>
              <a:t> Session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863" name="Google Shape;386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75" y="1750975"/>
            <a:ext cx="3265850" cy="18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4" name="Google Shape;3864;p91"/>
          <p:cNvSpPr txBox="1"/>
          <p:nvPr/>
        </p:nvSpPr>
        <p:spPr>
          <a:xfrm>
            <a:off x="995300" y="1281850"/>
            <a:ext cx="24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Flask Default Configurations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865" name="Google Shape;3865;p91"/>
          <p:cNvSpPr txBox="1"/>
          <p:nvPr/>
        </p:nvSpPr>
        <p:spPr>
          <a:xfrm>
            <a:off x="5204975" y="1281850"/>
            <a:ext cx="24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Manually Configured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866" name="Google Shape;3866;p91"/>
          <p:cNvCxnSpPr/>
          <p:nvPr/>
        </p:nvCxnSpPr>
        <p:spPr>
          <a:xfrm>
            <a:off x="7275650" y="2515300"/>
            <a:ext cx="786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7" name="Google Shape;3867;p91"/>
          <p:cNvCxnSpPr/>
          <p:nvPr/>
        </p:nvCxnSpPr>
        <p:spPr>
          <a:xfrm>
            <a:off x="4098500" y="2111425"/>
            <a:ext cx="1875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68" name="Google Shape;386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450" y="1750973"/>
            <a:ext cx="4229451" cy="146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9" name="Google Shape;3869;p91"/>
          <p:cNvCxnSpPr/>
          <p:nvPr/>
        </p:nvCxnSpPr>
        <p:spPr>
          <a:xfrm>
            <a:off x="6160775" y="2811250"/>
            <a:ext cx="786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0" name="Google Shape;3870;p91"/>
          <p:cNvCxnSpPr/>
          <p:nvPr/>
        </p:nvCxnSpPr>
        <p:spPr>
          <a:xfrm>
            <a:off x="6127050" y="2068775"/>
            <a:ext cx="311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4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p92"/>
          <p:cNvSpPr/>
          <p:nvPr/>
        </p:nvSpPr>
        <p:spPr>
          <a:xfrm>
            <a:off x="1992675" y="2836775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6" name="Google Shape;3876;p92"/>
          <p:cNvSpPr/>
          <p:nvPr/>
        </p:nvSpPr>
        <p:spPr>
          <a:xfrm>
            <a:off x="5896106" y="16535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92"/>
          <p:cNvSpPr/>
          <p:nvPr/>
        </p:nvSpPr>
        <p:spPr>
          <a:xfrm>
            <a:off x="5895950" y="2851638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92"/>
          <p:cNvSpPr/>
          <p:nvPr/>
        </p:nvSpPr>
        <p:spPr>
          <a:xfrm>
            <a:off x="1992831" y="16535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9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Jason’s </a:t>
            </a:r>
            <a:r>
              <a:rPr lang="en">
                <a:solidFill>
                  <a:schemeClr val="accent2"/>
                </a:solidFill>
              </a:rPr>
              <a:t>Mitigations 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(Identification &amp; Authentication Failure)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80" name="Google Shape;3880;p92"/>
          <p:cNvSpPr txBox="1"/>
          <p:nvPr>
            <p:ph idx="2" type="title"/>
          </p:nvPr>
        </p:nvSpPr>
        <p:spPr>
          <a:xfrm>
            <a:off x="2151981" y="17165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</a:t>
            </a:r>
            <a:endParaRPr/>
          </a:p>
        </p:txBody>
      </p:sp>
      <p:sp>
        <p:nvSpPr>
          <p:cNvPr id="3881" name="Google Shape;3881;p92"/>
          <p:cNvSpPr txBox="1"/>
          <p:nvPr>
            <p:ph idx="1" type="subTitle"/>
          </p:nvPr>
        </p:nvSpPr>
        <p:spPr>
          <a:xfrm>
            <a:off x="1829487" y="2115075"/>
            <a:ext cx="24729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layer of protection against unauthorised logins</a:t>
            </a:r>
            <a:endParaRPr/>
          </a:p>
        </p:txBody>
      </p:sp>
      <p:sp>
        <p:nvSpPr>
          <p:cNvPr id="3882" name="Google Shape;3882;p92"/>
          <p:cNvSpPr txBox="1"/>
          <p:nvPr>
            <p:ph idx="7" type="title"/>
          </p:nvPr>
        </p:nvSpPr>
        <p:spPr>
          <a:xfrm>
            <a:off x="5919963" y="1716525"/>
            <a:ext cx="20985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Lockout</a:t>
            </a:r>
            <a:endParaRPr/>
          </a:p>
        </p:txBody>
      </p:sp>
      <p:sp>
        <p:nvSpPr>
          <p:cNvPr id="3883" name="Google Shape;3883;p92"/>
          <p:cNvSpPr txBox="1"/>
          <p:nvPr>
            <p:ph idx="3" type="title"/>
          </p:nvPr>
        </p:nvSpPr>
        <p:spPr>
          <a:xfrm>
            <a:off x="2151818" y="29615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Management</a:t>
            </a:r>
            <a:endParaRPr/>
          </a:p>
        </p:txBody>
      </p:sp>
      <p:sp>
        <p:nvSpPr>
          <p:cNvPr id="3884" name="Google Shape;3884;p92"/>
          <p:cNvSpPr txBox="1"/>
          <p:nvPr>
            <p:ph idx="4" type="subTitle"/>
          </p:nvPr>
        </p:nvSpPr>
        <p:spPr>
          <a:xfrm>
            <a:off x="1992668" y="34219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 session ID </a:t>
            </a:r>
            <a:r>
              <a:rPr lang="en"/>
              <a:t>that</a:t>
            </a:r>
            <a:r>
              <a:rPr lang="en"/>
              <a:t> is valid for 1.5 hours</a:t>
            </a:r>
            <a:endParaRPr/>
          </a:p>
        </p:txBody>
      </p:sp>
      <p:sp>
        <p:nvSpPr>
          <p:cNvPr id="3885" name="Google Shape;3885;p92"/>
          <p:cNvSpPr txBox="1"/>
          <p:nvPr>
            <p:ph idx="5" type="title"/>
          </p:nvPr>
        </p:nvSpPr>
        <p:spPr>
          <a:xfrm>
            <a:off x="6055093" y="2976443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reCAPTCHA Enterprise</a:t>
            </a:r>
            <a:endParaRPr/>
          </a:p>
        </p:txBody>
      </p:sp>
      <p:sp>
        <p:nvSpPr>
          <p:cNvPr id="3886" name="Google Shape;3886;p92"/>
          <p:cNvSpPr txBox="1"/>
          <p:nvPr>
            <p:ph idx="6" type="subTitle"/>
          </p:nvPr>
        </p:nvSpPr>
        <p:spPr>
          <a:xfrm>
            <a:off x="5895943" y="340529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 automated attacks on login page</a:t>
            </a:r>
            <a:endParaRPr/>
          </a:p>
        </p:txBody>
      </p:sp>
      <p:sp>
        <p:nvSpPr>
          <p:cNvPr id="3887" name="Google Shape;3887;p92"/>
          <p:cNvSpPr txBox="1"/>
          <p:nvPr>
            <p:ph idx="8" type="subTitle"/>
          </p:nvPr>
        </p:nvSpPr>
        <p:spPr>
          <a:xfrm>
            <a:off x="5925237" y="2150825"/>
            <a:ext cx="20880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 account after 8 failed login attempts. </a:t>
            </a:r>
            <a:br>
              <a:rPr lang="en"/>
            </a:br>
            <a:r>
              <a:rPr lang="en"/>
              <a:t>To prevent brute-forcing</a:t>
            </a:r>
            <a:endParaRPr/>
          </a:p>
        </p:txBody>
      </p:sp>
      <p:grpSp>
        <p:nvGrpSpPr>
          <p:cNvPr id="3888" name="Google Shape;3888;p92"/>
          <p:cNvGrpSpPr/>
          <p:nvPr/>
        </p:nvGrpSpPr>
        <p:grpSpPr>
          <a:xfrm>
            <a:off x="1101841" y="1588285"/>
            <a:ext cx="526491" cy="530364"/>
            <a:chOff x="1902068" y="3407083"/>
            <a:chExt cx="424179" cy="416494"/>
          </a:xfrm>
        </p:grpSpPr>
        <p:sp>
          <p:nvSpPr>
            <p:cNvPr id="3889" name="Google Shape;3889;p92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92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92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2" name="Google Shape;3892;p92"/>
          <p:cNvGrpSpPr/>
          <p:nvPr/>
        </p:nvGrpSpPr>
        <p:grpSpPr>
          <a:xfrm>
            <a:off x="1101685" y="2833364"/>
            <a:ext cx="526489" cy="530333"/>
            <a:chOff x="4002330" y="1437755"/>
            <a:chExt cx="417385" cy="415849"/>
          </a:xfrm>
        </p:grpSpPr>
        <p:sp>
          <p:nvSpPr>
            <p:cNvPr id="3893" name="Google Shape;3893;p92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92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92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92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92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92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92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92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1" name="Google Shape;3901;p92"/>
          <p:cNvGrpSpPr/>
          <p:nvPr/>
        </p:nvGrpSpPr>
        <p:grpSpPr>
          <a:xfrm>
            <a:off x="5005121" y="1590222"/>
            <a:ext cx="526485" cy="526491"/>
            <a:chOff x="5440856" y="3407083"/>
            <a:chExt cx="416490" cy="416494"/>
          </a:xfrm>
        </p:grpSpPr>
        <p:sp>
          <p:nvSpPr>
            <p:cNvPr id="3902" name="Google Shape;3902;p92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92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92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5" name="Google Shape;3905;p92"/>
          <p:cNvSpPr/>
          <p:nvPr/>
        </p:nvSpPr>
        <p:spPr>
          <a:xfrm>
            <a:off x="5004955" y="2850127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6" name="Google Shape;3906;p92"/>
          <p:cNvGrpSpPr/>
          <p:nvPr/>
        </p:nvGrpSpPr>
        <p:grpSpPr>
          <a:xfrm rot="5400000">
            <a:off x="8227473" y="2349103"/>
            <a:ext cx="883262" cy="242091"/>
            <a:chOff x="2300350" y="2601250"/>
            <a:chExt cx="2275275" cy="623625"/>
          </a:xfrm>
        </p:grpSpPr>
        <p:sp>
          <p:nvSpPr>
            <p:cNvPr id="3907" name="Google Shape;3907;p9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9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9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9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9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9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93"/>
          <p:cNvSpPr/>
          <p:nvPr/>
        </p:nvSpPr>
        <p:spPr>
          <a:xfrm>
            <a:off x="1992925" y="1515325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9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Jason’s </a:t>
            </a:r>
            <a:r>
              <a:rPr lang="en">
                <a:solidFill>
                  <a:schemeClr val="accent2"/>
                </a:solidFill>
              </a:rPr>
              <a:t>Mitigations 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(Identification &amp; Authentication Failure)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19" name="Google Shape;3919;p93"/>
          <p:cNvSpPr txBox="1"/>
          <p:nvPr>
            <p:ph idx="2" type="title"/>
          </p:nvPr>
        </p:nvSpPr>
        <p:spPr>
          <a:xfrm>
            <a:off x="2152068" y="16401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Complexity</a:t>
            </a:r>
            <a:endParaRPr/>
          </a:p>
        </p:txBody>
      </p:sp>
      <p:sp>
        <p:nvSpPr>
          <p:cNvPr id="3920" name="Google Shape;3920;p93"/>
          <p:cNvSpPr txBox="1"/>
          <p:nvPr>
            <p:ph idx="1" type="subTitle"/>
          </p:nvPr>
        </p:nvSpPr>
        <p:spPr>
          <a:xfrm>
            <a:off x="1829575" y="2140950"/>
            <a:ext cx="24729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user to come up with complex password</a:t>
            </a:r>
            <a:endParaRPr/>
          </a:p>
        </p:txBody>
      </p:sp>
      <p:grpSp>
        <p:nvGrpSpPr>
          <p:cNvPr id="3921" name="Google Shape;3921;p93"/>
          <p:cNvGrpSpPr/>
          <p:nvPr/>
        </p:nvGrpSpPr>
        <p:grpSpPr>
          <a:xfrm>
            <a:off x="1101929" y="1511885"/>
            <a:ext cx="526491" cy="530364"/>
            <a:chOff x="1902068" y="3407083"/>
            <a:chExt cx="424179" cy="416494"/>
          </a:xfrm>
        </p:grpSpPr>
        <p:sp>
          <p:nvSpPr>
            <p:cNvPr id="3922" name="Google Shape;3922;p93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93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93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5" name="Google Shape;3925;p9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926" name="Google Shape;3926;p9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9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9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9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9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9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2" name="Google Shape;3932;p93"/>
          <p:cNvSpPr/>
          <p:nvPr/>
        </p:nvSpPr>
        <p:spPr>
          <a:xfrm>
            <a:off x="1992918" y="3017206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93"/>
          <p:cNvSpPr txBox="1"/>
          <p:nvPr>
            <p:ph idx="3" type="title"/>
          </p:nvPr>
        </p:nvSpPr>
        <p:spPr>
          <a:xfrm>
            <a:off x="1912075" y="3080200"/>
            <a:ext cx="230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 Password</a:t>
            </a:r>
            <a:endParaRPr/>
          </a:p>
        </p:txBody>
      </p:sp>
      <p:sp>
        <p:nvSpPr>
          <p:cNvPr id="3934" name="Google Shape;3934;p93"/>
          <p:cNvSpPr txBox="1"/>
          <p:nvPr>
            <p:ph idx="4" type="subTitle"/>
          </p:nvPr>
        </p:nvSpPr>
        <p:spPr>
          <a:xfrm>
            <a:off x="1668325" y="3474550"/>
            <a:ext cx="279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user to recover his/her account</a:t>
            </a:r>
            <a:endParaRPr/>
          </a:p>
        </p:txBody>
      </p:sp>
      <p:grpSp>
        <p:nvGrpSpPr>
          <p:cNvPr id="3935" name="Google Shape;3935;p93"/>
          <p:cNvGrpSpPr/>
          <p:nvPr/>
        </p:nvGrpSpPr>
        <p:grpSpPr>
          <a:xfrm>
            <a:off x="1101935" y="2951989"/>
            <a:ext cx="526489" cy="530333"/>
            <a:chOff x="4002330" y="1437755"/>
            <a:chExt cx="417385" cy="415849"/>
          </a:xfrm>
        </p:grpSpPr>
        <p:sp>
          <p:nvSpPr>
            <p:cNvPr id="3936" name="Google Shape;3936;p93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93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93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93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93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93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93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93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4" name="Google Shape;3944;p93"/>
          <p:cNvSpPr/>
          <p:nvPr/>
        </p:nvSpPr>
        <p:spPr>
          <a:xfrm>
            <a:off x="5896193" y="15771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93"/>
          <p:cNvSpPr txBox="1"/>
          <p:nvPr>
            <p:ph idx="7" type="title"/>
          </p:nvPr>
        </p:nvSpPr>
        <p:spPr>
          <a:xfrm>
            <a:off x="6055343" y="16401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OAuth2</a:t>
            </a:r>
            <a:endParaRPr/>
          </a:p>
        </p:txBody>
      </p:sp>
      <p:sp>
        <p:nvSpPr>
          <p:cNvPr id="3946" name="Google Shape;3946;p93"/>
          <p:cNvSpPr txBox="1"/>
          <p:nvPr>
            <p:ph idx="8" type="subTitle"/>
          </p:nvPr>
        </p:nvSpPr>
        <p:spPr>
          <a:xfrm>
            <a:off x="5684250" y="2140950"/>
            <a:ext cx="25701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the need to store passwords and more secure as Google handles the security</a:t>
            </a:r>
            <a:endParaRPr/>
          </a:p>
        </p:txBody>
      </p:sp>
      <p:grpSp>
        <p:nvGrpSpPr>
          <p:cNvPr id="3947" name="Google Shape;3947;p93"/>
          <p:cNvGrpSpPr/>
          <p:nvPr/>
        </p:nvGrpSpPr>
        <p:grpSpPr>
          <a:xfrm>
            <a:off x="5005208" y="1513822"/>
            <a:ext cx="526485" cy="526491"/>
            <a:chOff x="5440856" y="3407083"/>
            <a:chExt cx="416490" cy="416494"/>
          </a:xfrm>
        </p:grpSpPr>
        <p:sp>
          <p:nvSpPr>
            <p:cNvPr id="3948" name="Google Shape;3948;p93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93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93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1" name="Google Shape;3951;p93"/>
          <p:cNvSpPr/>
          <p:nvPr/>
        </p:nvSpPr>
        <p:spPr>
          <a:xfrm>
            <a:off x="5878375" y="2890500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2" name="Google Shape;3952;p93"/>
          <p:cNvSpPr txBox="1"/>
          <p:nvPr>
            <p:ph idx="5" type="title"/>
          </p:nvPr>
        </p:nvSpPr>
        <p:spPr>
          <a:xfrm>
            <a:off x="5932076" y="3015300"/>
            <a:ext cx="2038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of User’s Password</a:t>
            </a:r>
            <a:endParaRPr/>
          </a:p>
        </p:txBody>
      </p:sp>
      <p:sp>
        <p:nvSpPr>
          <p:cNvPr id="3953" name="Google Shape;3953;p93"/>
          <p:cNvSpPr txBox="1"/>
          <p:nvPr>
            <p:ph idx="6" type="subTitle"/>
          </p:nvPr>
        </p:nvSpPr>
        <p:spPr>
          <a:xfrm>
            <a:off x="5655550" y="3522525"/>
            <a:ext cx="26100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haveibeenpwned’s API</a:t>
            </a:r>
            <a:r>
              <a:rPr lang="en"/>
              <a:t> to alert user if their password has been compromised</a:t>
            </a:r>
            <a:endParaRPr/>
          </a:p>
        </p:txBody>
      </p:sp>
      <p:sp>
        <p:nvSpPr>
          <p:cNvPr id="3954" name="Google Shape;3954;p93"/>
          <p:cNvSpPr/>
          <p:nvPr/>
        </p:nvSpPr>
        <p:spPr>
          <a:xfrm>
            <a:off x="4987380" y="2888990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9" name="Google Shape;3959;p94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960" name="Google Shape;3960;p9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9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9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9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9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9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6" name="Google Shape;3966;p94"/>
          <p:cNvSpPr txBox="1"/>
          <p:nvPr>
            <p:ph idx="4294967295" type="title"/>
          </p:nvPr>
        </p:nvSpPr>
        <p:spPr>
          <a:xfrm>
            <a:off x="713100" y="1766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r>
              <a:rPr lang="en">
                <a:solidFill>
                  <a:schemeClr val="accent2"/>
                </a:solidFill>
              </a:rPr>
              <a:t> Validation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967" name="Google Shape;3967;p94"/>
          <p:cNvPicPr preferRelativeResize="0"/>
          <p:nvPr/>
        </p:nvPicPr>
        <p:blipFill rotWithShape="1">
          <a:blip r:embed="rId3">
            <a:alphaModFix/>
          </a:blip>
          <a:srcRect b="30400" l="0" r="0" t="0"/>
          <a:stretch/>
        </p:blipFill>
        <p:spPr>
          <a:xfrm>
            <a:off x="1154625" y="894774"/>
            <a:ext cx="6834750" cy="35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68"/>
          <p:cNvSpPr txBox="1"/>
          <p:nvPr>
            <p:ph type="title"/>
          </p:nvPr>
        </p:nvSpPr>
        <p:spPr>
          <a:xfrm>
            <a:off x="1349888" y="1133775"/>
            <a:ext cx="440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Our Web App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60" name="Google Shape;3260;p68"/>
          <p:cNvSpPr txBox="1"/>
          <p:nvPr>
            <p:ph idx="1" type="subTitle"/>
          </p:nvPr>
        </p:nvSpPr>
        <p:spPr>
          <a:xfrm>
            <a:off x="1257001" y="2091763"/>
            <a:ext cx="4179900" cy="17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Online learning platform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Video e-Lessons for learners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Similar to Udemy/Coursera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Cloud-based and hosted on the web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Accessible through </a:t>
            </a:r>
            <a:r>
              <a:rPr lang="en" u="sng">
                <a:solidFill>
                  <a:schemeClr val="hlink"/>
                </a:solidFill>
                <a:hlinkClick r:id="rId3"/>
              </a:rPr>
              <a:t>coursefinity.social</a:t>
            </a:r>
            <a:endParaRPr/>
          </a:p>
        </p:txBody>
      </p:sp>
      <p:sp>
        <p:nvSpPr>
          <p:cNvPr id="3261" name="Google Shape;3261;p68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68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3" name="Google Shape;3263;p68"/>
          <p:cNvGrpSpPr/>
          <p:nvPr/>
        </p:nvGrpSpPr>
        <p:grpSpPr>
          <a:xfrm rot="10800000">
            <a:off x="4265277" y="3959378"/>
            <a:ext cx="883262" cy="242091"/>
            <a:chOff x="2300350" y="2601250"/>
            <a:chExt cx="2275275" cy="623625"/>
          </a:xfrm>
        </p:grpSpPr>
        <p:sp>
          <p:nvSpPr>
            <p:cNvPr id="3264" name="Google Shape;3264;p6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0" name="Google Shape;3270;p68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3271" name="Google Shape;3271;p6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p68"/>
          <p:cNvGrpSpPr/>
          <p:nvPr/>
        </p:nvGrpSpPr>
        <p:grpSpPr>
          <a:xfrm>
            <a:off x="2582739" y="4337528"/>
            <a:ext cx="883262" cy="242091"/>
            <a:chOff x="2300350" y="2601250"/>
            <a:chExt cx="2275275" cy="623625"/>
          </a:xfrm>
        </p:grpSpPr>
        <p:sp>
          <p:nvSpPr>
            <p:cNvPr id="3277" name="Google Shape;3277;p6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6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6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6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6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6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3" name="Google Shape;3283;p68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3284" name="Google Shape;3284;p6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85" name="Google Shape;3285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5" name="Google Shape;3295;p6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296" name="Google Shape;3296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306" name="Google Shape;33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300" y="2019150"/>
            <a:ext cx="3683925" cy="11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2" name="Google Shape;3972;p95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973" name="Google Shape;3973;p9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9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9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9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9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9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9" name="Google Shape;3979;p95"/>
          <p:cNvSpPr txBox="1"/>
          <p:nvPr>
            <p:ph idx="4294967295" type="title"/>
          </p:nvPr>
        </p:nvSpPr>
        <p:spPr>
          <a:xfrm>
            <a:off x="713100" y="43975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r>
              <a:rPr lang="en">
                <a:solidFill>
                  <a:schemeClr val="accent2"/>
                </a:solidFill>
              </a:rPr>
              <a:t> Inactivity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980" name="Google Shape;398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286" y="1162175"/>
            <a:ext cx="5071424" cy="20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5" name="Google Shape;3985;p96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986" name="Google Shape;3986;p9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9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9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9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9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9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92" name="Google Shape;399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625" y="858612"/>
            <a:ext cx="5048750" cy="41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3" name="Google Shape;3993;p96"/>
          <p:cNvSpPr txBox="1"/>
          <p:nvPr>
            <p:ph idx="4294967295" type="title"/>
          </p:nvPr>
        </p:nvSpPr>
        <p:spPr>
          <a:xfrm>
            <a:off x="713100" y="1766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r>
              <a:rPr lang="en">
                <a:solidFill>
                  <a:schemeClr val="accent2"/>
                </a:solidFill>
              </a:rPr>
              <a:t> OAuth2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8" name="Google Shape;3998;p97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999" name="Google Shape;3999;p9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9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9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9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9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9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05" name="Google Shape;40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825" y="678100"/>
            <a:ext cx="4276350" cy="43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6" name="Google Shape;4006;p97"/>
          <p:cNvSpPr txBox="1"/>
          <p:nvPr>
            <p:ph idx="4294967295" type="title"/>
          </p:nvPr>
        </p:nvSpPr>
        <p:spPr>
          <a:xfrm>
            <a:off x="713100" y="105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r>
              <a:rPr lang="en">
                <a:solidFill>
                  <a:schemeClr val="accent2"/>
                </a:solidFill>
              </a:rPr>
              <a:t> Complexity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0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1" name="Google Shape;4011;p98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4012" name="Google Shape;4012;p9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9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9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9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9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9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18" name="Google Shape;401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950" y="758730"/>
            <a:ext cx="4664076" cy="4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19" name="Google Shape;4019;p98"/>
          <p:cNvSpPr txBox="1"/>
          <p:nvPr>
            <p:ph idx="4294967295" type="title"/>
          </p:nvPr>
        </p:nvSpPr>
        <p:spPr>
          <a:xfrm>
            <a:off x="713100" y="105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User’s</a:t>
            </a:r>
            <a:r>
              <a:rPr lang="en">
                <a:solidFill>
                  <a:schemeClr val="accent2"/>
                </a:solidFill>
              </a:rPr>
              <a:t> Password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020" name="Google Shape;402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950" y="758725"/>
            <a:ext cx="4664074" cy="441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99"/>
          <p:cNvSpPr txBox="1"/>
          <p:nvPr>
            <p:ph idx="4294967295" type="title"/>
          </p:nvPr>
        </p:nvSpPr>
        <p:spPr>
          <a:xfrm>
            <a:off x="713100" y="105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</a:t>
            </a:r>
            <a:r>
              <a:rPr lang="en">
                <a:solidFill>
                  <a:schemeClr val="accent2"/>
                </a:solidFill>
              </a:rPr>
              <a:t>Factor Authentication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026" name="Google Shape;402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075" y="678100"/>
            <a:ext cx="3895850" cy="4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100"/>
          <p:cNvSpPr txBox="1"/>
          <p:nvPr>
            <p:ph idx="4294967295" type="title"/>
          </p:nvPr>
        </p:nvSpPr>
        <p:spPr>
          <a:xfrm>
            <a:off x="713100" y="105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Factor</a:t>
            </a:r>
            <a:r>
              <a:rPr lang="en">
                <a:solidFill>
                  <a:schemeClr val="accent2"/>
                </a:solidFill>
              </a:rPr>
              <a:t> Authentication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032" name="Google Shape;403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212" y="678100"/>
            <a:ext cx="3873576" cy="43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p101"/>
          <p:cNvSpPr txBox="1"/>
          <p:nvPr>
            <p:ph idx="4294967295" type="title"/>
          </p:nvPr>
        </p:nvSpPr>
        <p:spPr>
          <a:xfrm>
            <a:off x="713100" y="3150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Factor</a:t>
            </a:r>
            <a:r>
              <a:rPr lang="en">
                <a:solidFill>
                  <a:schemeClr val="accent2"/>
                </a:solidFill>
              </a:rPr>
              <a:t> Authentication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(2FA </a:t>
            </a:r>
            <a:r>
              <a:rPr lang="en">
                <a:solidFill>
                  <a:schemeClr val="accent2"/>
                </a:solidFill>
              </a:rPr>
              <a:t>Recovery</a:t>
            </a:r>
            <a:r>
              <a:rPr lang="en"/>
              <a:t>)</a:t>
            </a:r>
            <a:endParaRPr/>
          </a:p>
        </p:txBody>
      </p:sp>
      <p:pic>
        <p:nvPicPr>
          <p:cNvPr id="4038" name="Google Shape;403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1176725"/>
            <a:ext cx="3144375" cy="33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9" name="Google Shape;403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019" y="1176725"/>
            <a:ext cx="4193881" cy="33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102"/>
          <p:cNvSpPr txBox="1"/>
          <p:nvPr>
            <p:ph idx="4294967295" type="title"/>
          </p:nvPr>
        </p:nvSpPr>
        <p:spPr>
          <a:xfrm>
            <a:off x="713100" y="105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Factor</a:t>
            </a:r>
            <a:r>
              <a:rPr lang="en">
                <a:solidFill>
                  <a:schemeClr val="accent2"/>
                </a:solidFill>
              </a:rPr>
              <a:t> Authentication (IP Checks)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045" name="Google Shape;4045;p102"/>
          <p:cNvPicPr preferRelativeResize="0"/>
          <p:nvPr/>
        </p:nvPicPr>
        <p:blipFill rotWithShape="1">
          <a:blip r:embed="rId3">
            <a:alphaModFix/>
          </a:blip>
          <a:srcRect b="0" l="22195" r="22328" t="0"/>
          <a:stretch/>
        </p:blipFill>
        <p:spPr>
          <a:xfrm>
            <a:off x="2520251" y="678100"/>
            <a:ext cx="4103501" cy="41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9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Google Shape;4050;p103"/>
          <p:cNvSpPr/>
          <p:nvPr/>
        </p:nvSpPr>
        <p:spPr>
          <a:xfrm>
            <a:off x="1604093" y="2564456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103"/>
          <p:cNvSpPr/>
          <p:nvPr/>
        </p:nvSpPr>
        <p:spPr>
          <a:xfrm>
            <a:off x="6284700" y="1308337"/>
            <a:ext cx="2146200" cy="530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p103"/>
          <p:cNvSpPr/>
          <p:nvPr/>
        </p:nvSpPr>
        <p:spPr>
          <a:xfrm>
            <a:off x="6284693" y="2521656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3" name="Google Shape;4053;p103"/>
          <p:cNvSpPr/>
          <p:nvPr/>
        </p:nvSpPr>
        <p:spPr>
          <a:xfrm>
            <a:off x="3754368" y="379658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103"/>
          <p:cNvSpPr/>
          <p:nvPr/>
        </p:nvSpPr>
        <p:spPr>
          <a:xfrm>
            <a:off x="1604100" y="1264575"/>
            <a:ext cx="2146200" cy="530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10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Calvin’s </a:t>
            </a:r>
            <a:r>
              <a:rPr lang="en">
                <a:solidFill>
                  <a:schemeClr val="accent2"/>
                </a:solidFill>
              </a:rPr>
              <a:t>Mitigations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(Injection)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103"/>
          <p:cNvSpPr txBox="1"/>
          <p:nvPr>
            <p:ph idx="2" type="title"/>
          </p:nvPr>
        </p:nvSpPr>
        <p:spPr>
          <a:xfrm>
            <a:off x="1763243" y="138936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Parameterised Queries</a:t>
            </a:r>
            <a:endParaRPr/>
          </a:p>
        </p:txBody>
      </p:sp>
      <p:sp>
        <p:nvSpPr>
          <p:cNvPr id="4057" name="Google Shape;4057;p103"/>
          <p:cNvSpPr txBox="1"/>
          <p:nvPr>
            <p:ph idx="1" type="subTitle"/>
          </p:nvPr>
        </p:nvSpPr>
        <p:spPr>
          <a:xfrm>
            <a:off x="1604093" y="1885750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 data as parameters to separate command from input</a:t>
            </a:r>
            <a:endParaRPr/>
          </a:p>
        </p:txBody>
      </p:sp>
      <p:sp>
        <p:nvSpPr>
          <p:cNvPr id="4058" name="Google Shape;4058;p103"/>
          <p:cNvSpPr txBox="1"/>
          <p:nvPr>
            <p:ph idx="7" type="title"/>
          </p:nvPr>
        </p:nvSpPr>
        <p:spPr>
          <a:xfrm>
            <a:off x="6443843" y="1433130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Procedures</a:t>
            </a:r>
            <a:endParaRPr/>
          </a:p>
        </p:txBody>
      </p:sp>
      <p:sp>
        <p:nvSpPr>
          <p:cNvPr id="4059" name="Google Shape;4059;p103"/>
          <p:cNvSpPr txBox="1"/>
          <p:nvPr>
            <p:ph idx="3" type="title"/>
          </p:nvPr>
        </p:nvSpPr>
        <p:spPr>
          <a:xfrm>
            <a:off x="1763243" y="262745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</a:t>
            </a:r>
            <a:endParaRPr/>
          </a:p>
        </p:txBody>
      </p:sp>
      <p:sp>
        <p:nvSpPr>
          <p:cNvPr id="4060" name="Google Shape;4060;p103"/>
          <p:cNvSpPr txBox="1"/>
          <p:nvPr>
            <p:ph idx="4" type="subTitle"/>
          </p:nvPr>
        </p:nvSpPr>
        <p:spPr>
          <a:xfrm>
            <a:off x="1170600" y="3056163"/>
            <a:ext cx="3013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hardcoded policy that restricts scripts, frames, CSS</a:t>
            </a:r>
            <a:endParaRPr/>
          </a:p>
        </p:txBody>
      </p:sp>
      <p:sp>
        <p:nvSpPr>
          <p:cNvPr id="4061" name="Google Shape;4061;p103"/>
          <p:cNvSpPr txBox="1"/>
          <p:nvPr>
            <p:ph idx="5" type="title"/>
          </p:nvPr>
        </p:nvSpPr>
        <p:spPr>
          <a:xfrm>
            <a:off x="6284701" y="2584663"/>
            <a:ext cx="2146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 Constants</a:t>
            </a:r>
            <a:endParaRPr/>
          </a:p>
        </p:txBody>
      </p:sp>
      <p:sp>
        <p:nvSpPr>
          <p:cNvPr id="4062" name="Google Shape;4062;p103"/>
          <p:cNvSpPr txBox="1"/>
          <p:nvPr>
            <p:ph idx="6" type="subTitle"/>
          </p:nvPr>
        </p:nvSpPr>
        <p:spPr>
          <a:xfrm>
            <a:off x="6284693" y="297900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constants for Regex to prevent dynamic generation</a:t>
            </a:r>
            <a:endParaRPr/>
          </a:p>
        </p:txBody>
      </p:sp>
      <p:sp>
        <p:nvSpPr>
          <p:cNvPr id="4063" name="Google Shape;4063;p103"/>
          <p:cNvSpPr txBox="1"/>
          <p:nvPr>
            <p:ph idx="8" type="subTitle"/>
          </p:nvPr>
        </p:nvSpPr>
        <p:spPr>
          <a:xfrm>
            <a:off x="6284693" y="1831688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form of parameterised queries</a:t>
            </a:r>
            <a:endParaRPr/>
          </a:p>
        </p:txBody>
      </p:sp>
      <p:grpSp>
        <p:nvGrpSpPr>
          <p:cNvPr id="4064" name="Google Shape;4064;p103"/>
          <p:cNvGrpSpPr/>
          <p:nvPr/>
        </p:nvGrpSpPr>
        <p:grpSpPr>
          <a:xfrm>
            <a:off x="713104" y="1261135"/>
            <a:ext cx="526491" cy="530364"/>
            <a:chOff x="1902068" y="3407083"/>
            <a:chExt cx="424179" cy="416494"/>
          </a:xfrm>
        </p:grpSpPr>
        <p:sp>
          <p:nvSpPr>
            <p:cNvPr id="4065" name="Google Shape;4065;p103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03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03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8" name="Google Shape;4068;p103"/>
          <p:cNvGrpSpPr/>
          <p:nvPr/>
        </p:nvGrpSpPr>
        <p:grpSpPr>
          <a:xfrm>
            <a:off x="713110" y="2499239"/>
            <a:ext cx="526489" cy="530333"/>
            <a:chOff x="4002330" y="1437755"/>
            <a:chExt cx="417385" cy="415849"/>
          </a:xfrm>
        </p:grpSpPr>
        <p:sp>
          <p:nvSpPr>
            <p:cNvPr id="4069" name="Google Shape;4069;p103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03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03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03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03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03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03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03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7" name="Google Shape;4077;p103"/>
          <p:cNvGrpSpPr/>
          <p:nvPr/>
        </p:nvGrpSpPr>
        <p:grpSpPr>
          <a:xfrm>
            <a:off x="5393708" y="1306834"/>
            <a:ext cx="526485" cy="526491"/>
            <a:chOff x="5440856" y="3407083"/>
            <a:chExt cx="416490" cy="416494"/>
          </a:xfrm>
        </p:grpSpPr>
        <p:sp>
          <p:nvSpPr>
            <p:cNvPr id="4078" name="Google Shape;4078;p103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03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03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1" name="Google Shape;4081;p103"/>
          <p:cNvSpPr/>
          <p:nvPr/>
        </p:nvSpPr>
        <p:spPr>
          <a:xfrm>
            <a:off x="5393705" y="2458340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2" name="Google Shape;4082;p103"/>
          <p:cNvGrpSpPr/>
          <p:nvPr/>
        </p:nvGrpSpPr>
        <p:grpSpPr>
          <a:xfrm>
            <a:off x="2990708" y="3733816"/>
            <a:ext cx="526490" cy="525416"/>
            <a:chOff x="1181536" y="3407083"/>
            <a:chExt cx="417352" cy="416501"/>
          </a:xfrm>
        </p:grpSpPr>
        <p:sp>
          <p:nvSpPr>
            <p:cNvPr id="4083" name="Google Shape;4083;p103"/>
            <p:cNvSpPr/>
            <p:nvPr/>
          </p:nvSpPr>
          <p:spPr>
            <a:xfrm>
              <a:off x="1360390" y="3407083"/>
              <a:ext cx="149058" cy="108182"/>
            </a:xfrm>
            <a:custGeom>
              <a:rect b="b" l="l" r="r" t="t"/>
              <a:pathLst>
                <a:path extrusionOk="0" h="3025" w="4168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03"/>
            <p:cNvSpPr/>
            <p:nvPr/>
          </p:nvSpPr>
          <p:spPr>
            <a:xfrm>
              <a:off x="1425981" y="3591016"/>
              <a:ext cx="75817" cy="109898"/>
            </a:xfrm>
            <a:custGeom>
              <a:rect b="b" l="l" r="r" t="t"/>
              <a:pathLst>
                <a:path extrusionOk="0" h="3073" w="2120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03"/>
            <p:cNvSpPr/>
            <p:nvPr/>
          </p:nvSpPr>
          <p:spPr>
            <a:xfrm>
              <a:off x="1295658" y="3407083"/>
              <a:ext cx="303230" cy="293825"/>
            </a:xfrm>
            <a:custGeom>
              <a:rect b="b" l="l" r="r" t="t"/>
              <a:pathLst>
                <a:path extrusionOk="0" h="8216" w="8479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03"/>
            <p:cNvSpPr/>
            <p:nvPr/>
          </p:nvSpPr>
          <p:spPr>
            <a:xfrm>
              <a:off x="1181536" y="3730709"/>
              <a:ext cx="92875" cy="92875"/>
            </a:xfrm>
            <a:custGeom>
              <a:rect b="b" l="l" r="r" t="t"/>
              <a:pathLst>
                <a:path extrusionOk="0" h="2597" w="2597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03"/>
            <p:cNvSpPr/>
            <p:nvPr/>
          </p:nvSpPr>
          <p:spPr>
            <a:xfrm>
              <a:off x="1232642" y="3573134"/>
              <a:ext cx="200163" cy="200198"/>
            </a:xfrm>
            <a:custGeom>
              <a:rect b="b" l="l" r="r" t="t"/>
              <a:pathLst>
                <a:path extrusionOk="0" h="5598" w="5597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8" name="Google Shape;4088;p10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089" name="Google Shape;4089;p10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0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0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0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0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0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5" name="Google Shape;4095;p103"/>
          <p:cNvSpPr txBox="1"/>
          <p:nvPr>
            <p:ph idx="3" type="title"/>
          </p:nvPr>
        </p:nvSpPr>
        <p:spPr>
          <a:xfrm>
            <a:off x="3979343" y="3859568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Of SQL</a:t>
            </a:r>
            <a:endParaRPr/>
          </a:p>
        </p:txBody>
      </p:sp>
      <p:sp>
        <p:nvSpPr>
          <p:cNvPr id="4096" name="Google Shape;4096;p103"/>
          <p:cNvSpPr txBox="1"/>
          <p:nvPr>
            <p:ph idx="4" type="subTitle"/>
          </p:nvPr>
        </p:nvSpPr>
        <p:spPr>
          <a:xfrm>
            <a:off x="3633300" y="4277700"/>
            <a:ext cx="25200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Track of Input to SQL statements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Google Shape;410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675" y="152400"/>
            <a:ext cx="38342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1" name="Google Shape;3311;p69"/>
          <p:cNvGrpSpPr/>
          <p:nvPr/>
        </p:nvGrpSpPr>
        <p:grpSpPr>
          <a:xfrm rot="10800000">
            <a:off x="2054539" y="4031203"/>
            <a:ext cx="883262" cy="242091"/>
            <a:chOff x="2300350" y="2601250"/>
            <a:chExt cx="2275275" cy="623625"/>
          </a:xfrm>
        </p:grpSpPr>
        <p:sp>
          <p:nvSpPr>
            <p:cNvPr id="3312" name="Google Shape;3312;p6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6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6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6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6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6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8" name="Google Shape;3318;p69"/>
          <p:cNvGrpSpPr/>
          <p:nvPr/>
        </p:nvGrpSpPr>
        <p:grpSpPr>
          <a:xfrm>
            <a:off x="6010292" y="904716"/>
            <a:ext cx="1105976" cy="133969"/>
            <a:chOff x="8183182" y="663852"/>
            <a:chExt cx="1475028" cy="178673"/>
          </a:xfrm>
        </p:grpSpPr>
        <p:grpSp>
          <p:nvGrpSpPr>
            <p:cNvPr id="3319" name="Google Shape;3319;p6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20" name="Google Shape;3320;p6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6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6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6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6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6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6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6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6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6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0" name="Google Shape;3330;p6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331" name="Google Shape;3331;p6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6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6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6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6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6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6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6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6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6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41" name="Google Shape;3341;p69"/>
          <p:cNvGrpSpPr/>
          <p:nvPr/>
        </p:nvGrpSpPr>
        <p:grpSpPr>
          <a:xfrm>
            <a:off x="5447301" y="4459919"/>
            <a:ext cx="1252897" cy="51000"/>
            <a:chOff x="2915381" y="4104819"/>
            <a:chExt cx="1252897" cy="51000"/>
          </a:xfrm>
        </p:grpSpPr>
        <p:sp>
          <p:nvSpPr>
            <p:cNvPr id="3342" name="Google Shape;3342;p6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6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6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6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6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6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6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6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6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6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6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6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6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6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56" name="Google Shape;33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925" y="653524"/>
            <a:ext cx="6318152" cy="44239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7" name="Google Shape;3357;p69"/>
          <p:cNvSpPr txBox="1"/>
          <p:nvPr>
            <p:ph idx="4294967295" type="title"/>
          </p:nvPr>
        </p:nvSpPr>
        <p:spPr>
          <a:xfrm>
            <a:off x="713100" y="1235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CourseFinity’s </a:t>
            </a:r>
            <a:r>
              <a:rPr lang="en">
                <a:solidFill>
                  <a:schemeClr val="accent2"/>
                </a:solidFill>
              </a:rPr>
              <a:t>Infrastructure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Google Shape;410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588" y="152400"/>
            <a:ext cx="384281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0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1" name="Google Shape;4111;p106"/>
          <p:cNvGrpSpPr/>
          <p:nvPr/>
        </p:nvGrpSpPr>
        <p:grpSpPr>
          <a:xfrm rot="5400000">
            <a:off x="7249852" y="3300278"/>
            <a:ext cx="883262" cy="242091"/>
            <a:chOff x="2300350" y="2601250"/>
            <a:chExt cx="2275275" cy="623625"/>
          </a:xfrm>
        </p:grpSpPr>
        <p:sp>
          <p:nvSpPr>
            <p:cNvPr id="4112" name="Google Shape;4112;p10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0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0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0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0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0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18" name="Google Shape;4118;p106"/>
          <p:cNvPicPr preferRelativeResize="0"/>
          <p:nvPr/>
        </p:nvPicPr>
        <p:blipFill rotWithShape="1">
          <a:blip r:embed="rId3">
            <a:alphaModFix/>
          </a:blip>
          <a:srcRect b="49310" l="0" r="0" t="0"/>
          <a:stretch/>
        </p:blipFill>
        <p:spPr>
          <a:xfrm>
            <a:off x="504113" y="1463433"/>
            <a:ext cx="8135774" cy="107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9" name="Google Shape;411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00" y="2909200"/>
            <a:ext cx="8135776" cy="15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0" name="Google Shape;4120;p106"/>
          <p:cNvSpPr txBox="1"/>
          <p:nvPr>
            <p:ph idx="4294967295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Parameterised </a:t>
            </a:r>
            <a:r>
              <a:rPr lang="en">
                <a:solidFill>
                  <a:schemeClr val="accent2"/>
                </a:solidFill>
              </a:rPr>
              <a:t>Queries</a:t>
            </a:r>
            <a:r>
              <a:rPr lang="en"/>
              <a:t>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</a:t>
            </a:r>
            <a:r>
              <a:rPr lang="en">
                <a:solidFill>
                  <a:schemeClr val="accent2"/>
                </a:solidFill>
              </a:rPr>
              <a:t>Procedures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5" name="Google Shape;4125;p107"/>
          <p:cNvPicPr preferRelativeResize="0"/>
          <p:nvPr/>
        </p:nvPicPr>
        <p:blipFill rotWithShape="1">
          <a:blip r:embed="rId3">
            <a:alphaModFix/>
          </a:blip>
          <a:srcRect b="30743" l="0" r="0" t="0"/>
          <a:stretch/>
        </p:blipFill>
        <p:spPr>
          <a:xfrm>
            <a:off x="2015325" y="350975"/>
            <a:ext cx="5113349" cy="44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0" name="Google Shape;413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538" y="737300"/>
            <a:ext cx="4679025" cy="32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1" name="Google Shape;413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62" y="4063875"/>
            <a:ext cx="8303274" cy="9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2" name="Google Shape;4132;p108"/>
          <p:cNvSpPr txBox="1"/>
          <p:nvPr>
            <p:ph idx="4294967295" type="title"/>
          </p:nvPr>
        </p:nvSpPr>
        <p:spPr>
          <a:xfrm>
            <a:off x="482138" y="931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</a:t>
            </a:r>
            <a:r>
              <a:rPr lang="en">
                <a:solidFill>
                  <a:schemeClr val="accent2"/>
                </a:solidFill>
              </a:rPr>
              <a:t>P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7" name="Google Shape;4137;p109"/>
          <p:cNvPicPr preferRelativeResize="0"/>
          <p:nvPr/>
        </p:nvPicPr>
        <p:blipFill rotWithShape="1">
          <a:blip r:embed="rId3">
            <a:alphaModFix/>
          </a:blip>
          <a:srcRect b="0" l="0" r="0" t="16394"/>
          <a:stretch/>
        </p:blipFill>
        <p:spPr>
          <a:xfrm>
            <a:off x="2068338" y="238300"/>
            <a:ext cx="4913825" cy="37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8" name="Google Shape;413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8" y="4112000"/>
            <a:ext cx="9050501" cy="3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110"/>
          <p:cNvSpPr txBox="1"/>
          <p:nvPr>
            <p:ph idx="4294967295" type="title"/>
          </p:nvPr>
        </p:nvSpPr>
        <p:spPr>
          <a:xfrm>
            <a:off x="482138" y="931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 </a:t>
            </a:r>
            <a:r>
              <a:rPr lang="en">
                <a:solidFill>
                  <a:schemeClr val="accent2"/>
                </a:solidFill>
              </a:rPr>
              <a:t>Constants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144" name="Google Shape;414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7425"/>
            <a:ext cx="8839197" cy="263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8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9" name="Google Shape;414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511" y="649537"/>
            <a:ext cx="3175088" cy="38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0" name="Google Shape;415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85324"/>
            <a:ext cx="8839197" cy="264014"/>
          </a:xfrm>
          <a:prstGeom prst="rect">
            <a:avLst/>
          </a:prstGeom>
          <a:noFill/>
          <a:ln>
            <a:noFill/>
          </a:ln>
        </p:spPr>
      </p:pic>
      <p:sp>
        <p:nvSpPr>
          <p:cNvPr id="4151" name="Google Shape;4151;p111"/>
          <p:cNvSpPr txBox="1"/>
          <p:nvPr>
            <p:ph idx="4294967295" type="title"/>
          </p:nvPr>
        </p:nvSpPr>
        <p:spPr>
          <a:xfrm>
            <a:off x="482138" y="931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Of </a:t>
            </a:r>
            <a:r>
              <a:rPr lang="en">
                <a:solidFill>
                  <a:schemeClr val="accent2"/>
                </a:solidFill>
              </a:rPr>
              <a:t>SQL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112"/>
          <p:cNvSpPr txBox="1"/>
          <p:nvPr>
            <p:ph idx="4294967295" type="title"/>
          </p:nvPr>
        </p:nvSpPr>
        <p:spPr>
          <a:xfrm>
            <a:off x="482138" y="931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Of </a:t>
            </a:r>
            <a:r>
              <a:rPr lang="en">
                <a:solidFill>
                  <a:schemeClr val="accent2"/>
                </a:solidFill>
              </a:rPr>
              <a:t>SQL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157" name="Google Shape;415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250" y="665800"/>
            <a:ext cx="3122976" cy="393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8" name="Google Shape;415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28147"/>
            <a:ext cx="9144000" cy="49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113"/>
          <p:cNvSpPr/>
          <p:nvPr/>
        </p:nvSpPr>
        <p:spPr>
          <a:xfrm>
            <a:off x="6174500" y="1347163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113"/>
          <p:cNvSpPr/>
          <p:nvPr/>
        </p:nvSpPr>
        <p:spPr>
          <a:xfrm>
            <a:off x="6174500" y="2812375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113"/>
          <p:cNvSpPr/>
          <p:nvPr/>
        </p:nvSpPr>
        <p:spPr>
          <a:xfrm>
            <a:off x="3944400" y="3942475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6" name="Google Shape;4166;p113"/>
          <p:cNvSpPr/>
          <p:nvPr/>
        </p:nvSpPr>
        <p:spPr>
          <a:xfrm>
            <a:off x="1604100" y="2661775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7" name="Google Shape;4167;p113"/>
          <p:cNvSpPr txBox="1"/>
          <p:nvPr>
            <p:ph type="title"/>
          </p:nvPr>
        </p:nvSpPr>
        <p:spPr>
          <a:xfrm>
            <a:off x="785400" y="501175"/>
            <a:ext cx="7573200" cy="461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Calvin’s </a:t>
            </a:r>
            <a:r>
              <a:rPr lang="en">
                <a:solidFill>
                  <a:schemeClr val="accent2"/>
                </a:solidFill>
              </a:rPr>
              <a:t>Mitigations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(Software &amp; Data Integrity Failures)</a:t>
            </a:r>
            <a:endParaRPr/>
          </a:p>
        </p:txBody>
      </p:sp>
      <p:sp>
        <p:nvSpPr>
          <p:cNvPr id="4168" name="Google Shape;4168;p113"/>
          <p:cNvSpPr txBox="1"/>
          <p:nvPr>
            <p:ph idx="2" type="title"/>
          </p:nvPr>
        </p:nvSpPr>
        <p:spPr>
          <a:xfrm>
            <a:off x="1604250" y="2786575"/>
            <a:ext cx="21462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Comparison of Profile Pic</a:t>
            </a:r>
            <a:endParaRPr/>
          </a:p>
        </p:txBody>
      </p:sp>
      <p:sp>
        <p:nvSpPr>
          <p:cNvPr id="4169" name="Google Shape;4169;p113"/>
          <p:cNvSpPr txBox="1"/>
          <p:nvPr>
            <p:ph idx="1" type="subTitle"/>
          </p:nvPr>
        </p:nvSpPr>
        <p:spPr>
          <a:xfrm>
            <a:off x="1604093" y="31851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Ensures Image data does not change before saving</a:t>
            </a:r>
            <a:endParaRPr/>
          </a:p>
        </p:txBody>
      </p:sp>
      <p:sp>
        <p:nvSpPr>
          <p:cNvPr id="4170" name="Google Shape;4170;p113"/>
          <p:cNvSpPr txBox="1"/>
          <p:nvPr>
            <p:ph idx="7" type="title"/>
          </p:nvPr>
        </p:nvSpPr>
        <p:spPr>
          <a:xfrm>
            <a:off x="6258675" y="2937175"/>
            <a:ext cx="2062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of Files in Cloud Based</a:t>
            </a:r>
            <a:endParaRPr/>
          </a:p>
        </p:txBody>
      </p:sp>
      <p:sp>
        <p:nvSpPr>
          <p:cNvPr id="4171" name="Google Shape;4171;p113"/>
          <p:cNvSpPr txBox="1"/>
          <p:nvPr>
            <p:ph idx="5" type="title"/>
          </p:nvPr>
        </p:nvSpPr>
        <p:spPr>
          <a:xfrm>
            <a:off x="4066225" y="4067288"/>
            <a:ext cx="1986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Of Deserialisation</a:t>
            </a:r>
            <a:endParaRPr/>
          </a:p>
        </p:txBody>
      </p:sp>
      <p:sp>
        <p:nvSpPr>
          <p:cNvPr id="4172" name="Google Shape;4172;p113"/>
          <p:cNvSpPr txBox="1"/>
          <p:nvPr>
            <p:ph idx="6" type="subTitle"/>
          </p:nvPr>
        </p:nvSpPr>
        <p:spPr>
          <a:xfrm>
            <a:off x="3756300" y="4407050"/>
            <a:ext cx="2522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track of Deserialisation</a:t>
            </a:r>
            <a:endParaRPr/>
          </a:p>
        </p:txBody>
      </p:sp>
      <p:sp>
        <p:nvSpPr>
          <p:cNvPr id="4173" name="Google Shape;4173;p113"/>
          <p:cNvSpPr txBox="1"/>
          <p:nvPr>
            <p:ph idx="8" type="subTitle"/>
          </p:nvPr>
        </p:nvSpPr>
        <p:spPr>
          <a:xfrm>
            <a:off x="6034550" y="3345925"/>
            <a:ext cx="24261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of files, in case a malicious file is uploaded</a:t>
            </a:r>
            <a:endParaRPr/>
          </a:p>
        </p:txBody>
      </p:sp>
      <p:grpSp>
        <p:nvGrpSpPr>
          <p:cNvPr id="4174" name="Google Shape;4174;p113"/>
          <p:cNvGrpSpPr/>
          <p:nvPr/>
        </p:nvGrpSpPr>
        <p:grpSpPr>
          <a:xfrm>
            <a:off x="713104" y="2658335"/>
            <a:ext cx="526491" cy="530364"/>
            <a:chOff x="1902068" y="3407083"/>
            <a:chExt cx="424179" cy="416494"/>
          </a:xfrm>
        </p:grpSpPr>
        <p:sp>
          <p:nvSpPr>
            <p:cNvPr id="4175" name="Google Shape;4175;p113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13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13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8" name="Google Shape;4178;p113"/>
          <p:cNvGrpSpPr/>
          <p:nvPr/>
        </p:nvGrpSpPr>
        <p:grpSpPr>
          <a:xfrm>
            <a:off x="5283510" y="1343752"/>
            <a:ext cx="526489" cy="530333"/>
            <a:chOff x="4002330" y="1437755"/>
            <a:chExt cx="417385" cy="415849"/>
          </a:xfrm>
        </p:grpSpPr>
        <p:sp>
          <p:nvSpPr>
            <p:cNvPr id="4179" name="Google Shape;4179;p113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13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13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13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13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13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13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13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7" name="Google Shape;4187;p113"/>
          <p:cNvGrpSpPr/>
          <p:nvPr/>
        </p:nvGrpSpPr>
        <p:grpSpPr>
          <a:xfrm>
            <a:off x="5283508" y="2810872"/>
            <a:ext cx="526485" cy="526491"/>
            <a:chOff x="5440856" y="3407083"/>
            <a:chExt cx="416490" cy="416494"/>
          </a:xfrm>
        </p:grpSpPr>
        <p:sp>
          <p:nvSpPr>
            <p:cNvPr id="4188" name="Google Shape;4188;p113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13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13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1" name="Google Shape;4191;p113"/>
          <p:cNvSpPr/>
          <p:nvPr/>
        </p:nvSpPr>
        <p:spPr>
          <a:xfrm>
            <a:off x="3053405" y="3940965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2" name="Google Shape;4192;p11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193" name="Google Shape;4193;p1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9" name="Google Shape;4199;p113"/>
          <p:cNvSpPr txBox="1"/>
          <p:nvPr>
            <p:ph idx="14" type="title"/>
          </p:nvPr>
        </p:nvSpPr>
        <p:spPr>
          <a:xfrm>
            <a:off x="6090600" y="1470300"/>
            <a:ext cx="23355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Comparison Of Packages</a:t>
            </a:r>
            <a:endParaRPr/>
          </a:p>
        </p:txBody>
      </p:sp>
      <p:sp>
        <p:nvSpPr>
          <p:cNvPr id="4200" name="Google Shape;4200;p113"/>
          <p:cNvSpPr txBox="1"/>
          <p:nvPr>
            <p:ph idx="15" type="subTitle"/>
          </p:nvPr>
        </p:nvSpPr>
        <p:spPr>
          <a:xfrm>
            <a:off x="6174493" y="205785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Ensures package data is not changed before pip installing into environment</a:t>
            </a:r>
            <a:endParaRPr/>
          </a:p>
        </p:txBody>
      </p:sp>
      <p:sp>
        <p:nvSpPr>
          <p:cNvPr id="4201" name="Google Shape;4201;p113"/>
          <p:cNvSpPr/>
          <p:nvPr/>
        </p:nvSpPr>
        <p:spPr>
          <a:xfrm>
            <a:off x="1604100" y="1371025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2" name="Google Shape;4202;p113"/>
          <p:cNvSpPr txBox="1"/>
          <p:nvPr>
            <p:ph idx="5" type="title"/>
          </p:nvPr>
        </p:nvSpPr>
        <p:spPr>
          <a:xfrm>
            <a:off x="1725925" y="1495838"/>
            <a:ext cx="1986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MySQL</a:t>
            </a:r>
            <a:endParaRPr/>
          </a:p>
        </p:txBody>
      </p:sp>
      <p:sp>
        <p:nvSpPr>
          <p:cNvPr id="4203" name="Google Shape;4203;p113"/>
          <p:cNvSpPr txBox="1"/>
          <p:nvPr>
            <p:ph idx="6" type="subTitle"/>
          </p:nvPr>
        </p:nvSpPr>
        <p:spPr>
          <a:xfrm>
            <a:off x="1324200" y="1890188"/>
            <a:ext cx="27729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not have deserialization vulnerabilities unlike pickle</a:t>
            </a:r>
            <a:endParaRPr/>
          </a:p>
        </p:txBody>
      </p:sp>
      <p:sp>
        <p:nvSpPr>
          <p:cNvPr id="4204" name="Google Shape;4204;p113"/>
          <p:cNvSpPr/>
          <p:nvPr/>
        </p:nvSpPr>
        <p:spPr>
          <a:xfrm>
            <a:off x="713105" y="1369515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8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114"/>
          <p:cNvSpPr txBox="1"/>
          <p:nvPr>
            <p:ph type="title"/>
          </p:nvPr>
        </p:nvSpPr>
        <p:spPr>
          <a:xfrm>
            <a:off x="713088" y="1017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</a:t>
            </a:r>
            <a:r>
              <a:rPr lang="en">
                <a:solidFill>
                  <a:schemeClr val="accent2"/>
                </a:solidFill>
              </a:rPr>
              <a:t>Comparison (Packages)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210" name="Google Shape;421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4613"/>
            <a:ext cx="8839200" cy="141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70"/>
          <p:cNvSpPr/>
          <p:nvPr/>
        </p:nvSpPr>
        <p:spPr>
          <a:xfrm>
            <a:off x="5145800" y="3877642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70"/>
          <p:cNvSpPr/>
          <p:nvPr/>
        </p:nvSpPr>
        <p:spPr>
          <a:xfrm>
            <a:off x="5145800" y="2405694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4" name="Google Shape;3364;p70"/>
          <p:cNvSpPr/>
          <p:nvPr/>
        </p:nvSpPr>
        <p:spPr>
          <a:xfrm>
            <a:off x="1637800" y="3912007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70"/>
          <p:cNvSpPr/>
          <p:nvPr/>
        </p:nvSpPr>
        <p:spPr>
          <a:xfrm>
            <a:off x="1637800" y="2346369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7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SHOWCASE ORDER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3367" name="Google Shape;3367;p70"/>
          <p:cNvSpPr txBox="1"/>
          <p:nvPr>
            <p:ph idx="2" type="title"/>
          </p:nvPr>
        </p:nvSpPr>
        <p:spPr>
          <a:xfrm>
            <a:off x="1701250" y="2409218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Demo</a:t>
            </a:r>
            <a:endParaRPr/>
          </a:p>
        </p:txBody>
      </p:sp>
      <p:sp>
        <p:nvSpPr>
          <p:cNvPr id="3368" name="Google Shape;3368;p70"/>
          <p:cNvSpPr txBox="1"/>
          <p:nvPr>
            <p:ph idx="3" type="title"/>
          </p:nvPr>
        </p:nvSpPr>
        <p:spPr>
          <a:xfrm>
            <a:off x="1701250" y="17720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69" name="Google Shape;3369;p70"/>
          <p:cNvSpPr txBox="1"/>
          <p:nvPr>
            <p:ph idx="4" type="title"/>
          </p:nvPr>
        </p:nvSpPr>
        <p:spPr>
          <a:xfrm>
            <a:off x="5225150" y="2468543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Demo</a:t>
            </a:r>
            <a:endParaRPr/>
          </a:p>
        </p:txBody>
      </p:sp>
      <p:sp>
        <p:nvSpPr>
          <p:cNvPr id="3370" name="Google Shape;3370;p70"/>
          <p:cNvSpPr txBox="1"/>
          <p:nvPr>
            <p:ph idx="6" type="title"/>
          </p:nvPr>
        </p:nvSpPr>
        <p:spPr>
          <a:xfrm>
            <a:off x="5225150" y="1831369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71" name="Google Shape;3371;p70"/>
          <p:cNvSpPr txBox="1"/>
          <p:nvPr>
            <p:ph idx="7" type="title"/>
          </p:nvPr>
        </p:nvSpPr>
        <p:spPr>
          <a:xfrm>
            <a:off x="1717150" y="39748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Calvin Demo</a:t>
            </a:r>
            <a:endParaRPr/>
          </a:p>
        </p:txBody>
      </p:sp>
      <p:sp>
        <p:nvSpPr>
          <p:cNvPr id="3372" name="Google Shape;3372;p70"/>
          <p:cNvSpPr txBox="1"/>
          <p:nvPr>
            <p:ph idx="9" type="title"/>
          </p:nvPr>
        </p:nvSpPr>
        <p:spPr>
          <a:xfrm>
            <a:off x="1717150" y="3337682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73" name="Google Shape;3373;p70"/>
          <p:cNvSpPr txBox="1"/>
          <p:nvPr>
            <p:ph idx="13" type="title"/>
          </p:nvPr>
        </p:nvSpPr>
        <p:spPr>
          <a:xfrm>
            <a:off x="5209250" y="394049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 Ren Demo</a:t>
            </a:r>
            <a:endParaRPr/>
          </a:p>
        </p:txBody>
      </p:sp>
      <p:sp>
        <p:nvSpPr>
          <p:cNvPr id="3374" name="Google Shape;3374;p70"/>
          <p:cNvSpPr txBox="1"/>
          <p:nvPr>
            <p:ph idx="15" type="title"/>
          </p:nvPr>
        </p:nvSpPr>
        <p:spPr>
          <a:xfrm>
            <a:off x="5209250" y="3303291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375" name="Google Shape;3375;p70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3376" name="Google Shape;3376;p7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7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p115"/>
          <p:cNvSpPr txBox="1"/>
          <p:nvPr>
            <p:ph type="title"/>
          </p:nvPr>
        </p:nvSpPr>
        <p:spPr>
          <a:xfrm>
            <a:off x="713088" y="3019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</a:t>
            </a:r>
            <a:r>
              <a:rPr lang="en">
                <a:solidFill>
                  <a:schemeClr val="accent2"/>
                </a:solidFill>
              </a:rPr>
              <a:t>Comparison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(Profile Picture)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216" name="Google Shape;421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475" y="1134175"/>
            <a:ext cx="5077025" cy="37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1" name="Google Shape;422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200" y="3755000"/>
            <a:ext cx="6535777" cy="13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2" name="Google Shape;4222;p116"/>
          <p:cNvPicPr preferRelativeResize="0"/>
          <p:nvPr/>
        </p:nvPicPr>
        <p:blipFill rotWithShape="1">
          <a:blip r:embed="rId4">
            <a:alphaModFix/>
          </a:blip>
          <a:srcRect b="14639" l="0" r="0" t="0"/>
          <a:stretch/>
        </p:blipFill>
        <p:spPr>
          <a:xfrm>
            <a:off x="1817550" y="839450"/>
            <a:ext cx="5508900" cy="29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3" name="Google Shape;4223;p116"/>
          <p:cNvSpPr txBox="1"/>
          <p:nvPr>
            <p:ph type="title"/>
          </p:nvPr>
        </p:nvSpPr>
        <p:spPr>
          <a:xfrm>
            <a:off x="713088" y="22465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to Google</a:t>
            </a:r>
            <a:r>
              <a:rPr lang="en">
                <a:solidFill>
                  <a:schemeClr val="accent2"/>
                </a:solidFill>
              </a:rPr>
              <a:t> Cloud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7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117"/>
          <p:cNvSpPr txBox="1"/>
          <p:nvPr>
            <p:ph type="title"/>
          </p:nvPr>
        </p:nvSpPr>
        <p:spPr>
          <a:xfrm>
            <a:off x="713088" y="2418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Deserialisation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229" name="Google Shape;422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4200"/>
            <a:ext cx="8839199" cy="100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3" name="Shape 4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4" name="Google Shape;4234;p118"/>
          <p:cNvSpPr/>
          <p:nvPr/>
        </p:nvSpPr>
        <p:spPr>
          <a:xfrm>
            <a:off x="1992918" y="2561681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5" name="Google Shape;4235;p118"/>
          <p:cNvSpPr/>
          <p:nvPr/>
        </p:nvSpPr>
        <p:spPr>
          <a:xfrm>
            <a:off x="1992918" y="367018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6" name="Google Shape;4236;p118"/>
          <p:cNvSpPr/>
          <p:nvPr/>
        </p:nvSpPr>
        <p:spPr>
          <a:xfrm>
            <a:off x="5896193" y="14498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7" name="Google Shape;4237;p118"/>
          <p:cNvSpPr/>
          <p:nvPr/>
        </p:nvSpPr>
        <p:spPr>
          <a:xfrm>
            <a:off x="5896193" y="2561681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8" name="Google Shape;4238;p118"/>
          <p:cNvSpPr/>
          <p:nvPr/>
        </p:nvSpPr>
        <p:spPr>
          <a:xfrm>
            <a:off x="5896193" y="367018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9" name="Google Shape;4239;p118"/>
          <p:cNvSpPr/>
          <p:nvPr/>
        </p:nvSpPr>
        <p:spPr>
          <a:xfrm>
            <a:off x="1992918" y="14498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0" name="Google Shape;4240;p11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 Ren</a:t>
            </a:r>
            <a:r>
              <a:rPr lang="en"/>
              <a:t> Features</a:t>
            </a:r>
            <a:r>
              <a:rPr lang="en">
                <a:solidFill>
                  <a:schemeClr val="accent2"/>
                </a:solidFill>
              </a:rPr>
              <a:t> &amp; Mitigations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41" name="Google Shape;4241;p118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DRM</a:t>
            </a:r>
            <a:endParaRPr/>
          </a:p>
        </p:txBody>
      </p:sp>
      <p:sp>
        <p:nvSpPr>
          <p:cNvPr id="4242" name="Google Shape;4242;p118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VdoCipher API</a:t>
            </a:r>
            <a:endParaRPr/>
          </a:p>
        </p:txBody>
      </p:sp>
      <p:sp>
        <p:nvSpPr>
          <p:cNvPr id="4243" name="Google Shape;4243;p118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</a:t>
            </a:r>
            <a:endParaRPr/>
          </a:p>
        </p:txBody>
      </p:sp>
      <p:sp>
        <p:nvSpPr>
          <p:cNvPr id="4244" name="Google Shape;4244;p118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endParaRPr/>
          </a:p>
        </p:txBody>
      </p:sp>
      <p:sp>
        <p:nvSpPr>
          <p:cNvPr id="4245" name="Google Shape;4245;p118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False Positives, Bug Reports and other issues</a:t>
            </a:r>
            <a:endParaRPr/>
          </a:p>
        </p:txBody>
      </p:sp>
      <p:sp>
        <p:nvSpPr>
          <p:cNvPr id="4246" name="Google Shape;4246;p118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Transactions</a:t>
            </a:r>
            <a:endParaRPr/>
          </a:p>
        </p:txBody>
      </p:sp>
      <p:sp>
        <p:nvSpPr>
          <p:cNvPr id="4247" name="Google Shape;4247;p118"/>
          <p:cNvSpPr txBox="1"/>
          <p:nvPr>
            <p:ph idx="6" type="subTitle"/>
          </p:nvPr>
        </p:nvSpPr>
        <p:spPr>
          <a:xfrm>
            <a:off x="5833318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Records both Client &amp; Server Side</a:t>
            </a:r>
            <a:endParaRPr/>
          </a:p>
        </p:txBody>
      </p:sp>
      <p:sp>
        <p:nvSpPr>
          <p:cNvPr id="4248" name="Google Shape;4248;p118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Stripe API</a:t>
            </a:r>
            <a:endParaRPr/>
          </a:p>
        </p:txBody>
      </p:sp>
      <p:sp>
        <p:nvSpPr>
          <p:cNvPr id="4249" name="Google Shape;4249;p118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</a:t>
            </a:r>
            <a:endParaRPr/>
          </a:p>
        </p:txBody>
      </p:sp>
      <p:sp>
        <p:nvSpPr>
          <p:cNvPr id="4250" name="Google Shape;4250;p118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Teacher’s Handbook</a:t>
            </a:r>
            <a:endParaRPr/>
          </a:p>
        </p:txBody>
      </p:sp>
      <p:sp>
        <p:nvSpPr>
          <p:cNvPr id="4251" name="Google Shape;4251;p118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</a:t>
            </a:r>
            <a:endParaRPr/>
          </a:p>
        </p:txBody>
      </p:sp>
      <p:sp>
        <p:nvSpPr>
          <p:cNvPr id="4252" name="Google Shape;4252;p118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Google Cloud Platform Logging API</a:t>
            </a:r>
            <a:endParaRPr/>
          </a:p>
        </p:txBody>
      </p:sp>
      <p:grpSp>
        <p:nvGrpSpPr>
          <p:cNvPr id="4253" name="Google Shape;4253;p118"/>
          <p:cNvGrpSpPr/>
          <p:nvPr/>
        </p:nvGrpSpPr>
        <p:grpSpPr>
          <a:xfrm>
            <a:off x="1101929" y="1384585"/>
            <a:ext cx="526491" cy="530364"/>
            <a:chOff x="1902068" y="3407083"/>
            <a:chExt cx="424179" cy="416494"/>
          </a:xfrm>
        </p:grpSpPr>
        <p:sp>
          <p:nvSpPr>
            <p:cNvPr id="4254" name="Google Shape;4254;p118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18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18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7" name="Google Shape;4257;p118"/>
          <p:cNvGrpSpPr/>
          <p:nvPr/>
        </p:nvGrpSpPr>
        <p:grpSpPr>
          <a:xfrm>
            <a:off x="1101935" y="2496464"/>
            <a:ext cx="526489" cy="530333"/>
            <a:chOff x="4002330" y="1437755"/>
            <a:chExt cx="417385" cy="415849"/>
          </a:xfrm>
        </p:grpSpPr>
        <p:sp>
          <p:nvSpPr>
            <p:cNvPr id="4258" name="Google Shape;4258;p118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18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18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18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18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18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18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18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6" name="Google Shape;4266;p118"/>
          <p:cNvGrpSpPr/>
          <p:nvPr/>
        </p:nvGrpSpPr>
        <p:grpSpPr>
          <a:xfrm>
            <a:off x="1101938" y="3606914"/>
            <a:ext cx="526489" cy="526446"/>
            <a:chOff x="4003189" y="3407083"/>
            <a:chExt cx="416526" cy="416492"/>
          </a:xfrm>
        </p:grpSpPr>
        <p:sp>
          <p:nvSpPr>
            <p:cNvPr id="4267" name="Google Shape;4267;p118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18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18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0" name="Google Shape;4270;p118"/>
          <p:cNvGrpSpPr/>
          <p:nvPr/>
        </p:nvGrpSpPr>
        <p:grpSpPr>
          <a:xfrm>
            <a:off x="5005208" y="1386522"/>
            <a:ext cx="526485" cy="526491"/>
            <a:chOff x="5440856" y="3407083"/>
            <a:chExt cx="416490" cy="416494"/>
          </a:xfrm>
        </p:grpSpPr>
        <p:sp>
          <p:nvSpPr>
            <p:cNvPr id="4271" name="Google Shape;4271;p118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18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18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4" name="Google Shape;4274;p118"/>
          <p:cNvSpPr/>
          <p:nvPr/>
        </p:nvSpPr>
        <p:spPr>
          <a:xfrm>
            <a:off x="5005205" y="2498365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5" name="Google Shape;4275;p118"/>
          <p:cNvGrpSpPr/>
          <p:nvPr/>
        </p:nvGrpSpPr>
        <p:grpSpPr>
          <a:xfrm>
            <a:off x="5005208" y="3607429"/>
            <a:ext cx="526490" cy="525416"/>
            <a:chOff x="1181536" y="3407083"/>
            <a:chExt cx="417352" cy="416501"/>
          </a:xfrm>
        </p:grpSpPr>
        <p:sp>
          <p:nvSpPr>
            <p:cNvPr id="4276" name="Google Shape;4276;p118"/>
            <p:cNvSpPr/>
            <p:nvPr/>
          </p:nvSpPr>
          <p:spPr>
            <a:xfrm>
              <a:off x="1360390" y="3407083"/>
              <a:ext cx="149058" cy="108182"/>
            </a:xfrm>
            <a:custGeom>
              <a:rect b="b" l="l" r="r" t="t"/>
              <a:pathLst>
                <a:path extrusionOk="0" h="3025" w="4168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18"/>
            <p:cNvSpPr/>
            <p:nvPr/>
          </p:nvSpPr>
          <p:spPr>
            <a:xfrm>
              <a:off x="1425981" y="3591016"/>
              <a:ext cx="75817" cy="109898"/>
            </a:xfrm>
            <a:custGeom>
              <a:rect b="b" l="l" r="r" t="t"/>
              <a:pathLst>
                <a:path extrusionOk="0" h="3073" w="2120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18"/>
            <p:cNvSpPr/>
            <p:nvPr/>
          </p:nvSpPr>
          <p:spPr>
            <a:xfrm>
              <a:off x="1295658" y="3407083"/>
              <a:ext cx="303230" cy="293825"/>
            </a:xfrm>
            <a:custGeom>
              <a:rect b="b" l="l" r="r" t="t"/>
              <a:pathLst>
                <a:path extrusionOk="0" h="8216" w="8479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18"/>
            <p:cNvSpPr/>
            <p:nvPr/>
          </p:nvSpPr>
          <p:spPr>
            <a:xfrm>
              <a:off x="1181536" y="3730709"/>
              <a:ext cx="92875" cy="92875"/>
            </a:xfrm>
            <a:custGeom>
              <a:rect b="b" l="l" r="r" t="t"/>
              <a:pathLst>
                <a:path extrusionOk="0" h="2597" w="2597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18"/>
            <p:cNvSpPr/>
            <p:nvPr/>
          </p:nvSpPr>
          <p:spPr>
            <a:xfrm>
              <a:off x="1232642" y="3573134"/>
              <a:ext cx="200163" cy="200198"/>
            </a:xfrm>
            <a:custGeom>
              <a:rect b="b" l="l" r="r" t="t"/>
              <a:pathLst>
                <a:path extrusionOk="0" h="5598" w="5597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1" name="Google Shape;4281;p118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282" name="Google Shape;4282;p1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11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</a:t>
            </a:r>
            <a:r>
              <a:rPr lang="en">
                <a:solidFill>
                  <a:schemeClr val="accent2"/>
                </a:solidFill>
              </a:rPr>
              <a:t>Upload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293" name="Google Shape;4293;p119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294" name="Google Shape;4294;p11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1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1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1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1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1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00" name="Google Shape;430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353" y="1460660"/>
            <a:ext cx="5437302" cy="29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4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" name="Google Shape;4305;p1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Teacher’s </a:t>
            </a:r>
            <a:r>
              <a:rPr lang="en">
                <a:solidFill>
                  <a:schemeClr val="accent2"/>
                </a:solidFill>
              </a:rPr>
              <a:t>Handbook</a:t>
            </a:r>
            <a:endParaRPr/>
          </a:p>
        </p:txBody>
      </p:sp>
      <p:pic>
        <p:nvPicPr>
          <p:cNvPr id="4306" name="Google Shape;430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426" y="1242325"/>
            <a:ext cx="4475150" cy="33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0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Google Shape;4311;p1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</a:t>
            </a:r>
            <a:r>
              <a:rPr lang="en">
                <a:solidFill>
                  <a:schemeClr val="accent2"/>
                </a:solidFill>
              </a:rPr>
              <a:t>Checking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12" name="Google Shape;4312;p121"/>
          <p:cNvGrpSpPr/>
          <p:nvPr/>
        </p:nvGrpSpPr>
        <p:grpSpPr>
          <a:xfrm rot="5400000">
            <a:off x="5395323" y="2007665"/>
            <a:ext cx="883262" cy="242091"/>
            <a:chOff x="2300350" y="2601250"/>
            <a:chExt cx="2275275" cy="623625"/>
          </a:xfrm>
        </p:grpSpPr>
        <p:sp>
          <p:nvSpPr>
            <p:cNvPr id="4313" name="Google Shape;4313;p1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19" name="Google Shape;43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913" y="1218888"/>
            <a:ext cx="2039111" cy="161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Google Shape;432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425" y="1218363"/>
            <a:ext cx="2042222" cy="16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Google Shape;4321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347" y="2984038"/>
            <a:ext cx="2042222" cy="16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2" name="Google Shape;432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980" y="2984575"/>
            <a:ext cx="2039111" cy="1612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12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VdoCipher URL, IP</a:t>
            </a:r>
            <a:r>
              <a:rPr lang="en">
                <a:solidFill>
                  <a:schemeClr val="accent2"/>
                </a:solidFill>
              </a:rPr>
              <a:t> Security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28" name="Google Shape;4328;p122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329" name="Google Shape;4329;p12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2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2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2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2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2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35" name="Google Shape;433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545" y="1603537"/>
            <a:ext cx="3765606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6" name="Google Shape;4336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013" y="2446544"/>
            <a:ext cx="2782674" cy="17964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37" name="Google Shape;4337;p122"/>
          <p:cNvGraphicFramePr/>
          <p:nvPr/>
        </p:nvGraphicFramePr>
        <p:xfrm>
          <a:off x="785850" y="14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{6FECD74C-AD4F-419D-BA74-7C98A1FAC4F8}</a:tableStyleId>
              </a:tblPr>
              <a:tblGrid>
                <a:gridCol w="354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Randomised blob URL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playsinline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style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"width: 100%; height: inherit;"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crossorigin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"anonymous"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b="1"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"blob:https://player.vdocipher.com/75518ca6-9fcb-4086-8b5d-1e4e34129f3a"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1E1E1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playsinline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style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"width: 100%; height: inherit;"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crossorigin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"anonymous"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b="1"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"blob:https://player.vdocipher.com/24e6bc87-21c0-42fb-bb7a-f9955c7ced01"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1E1E1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playsinline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style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"width: 100%; height: inherit;"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crossorigin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"anonymous"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b="1"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"blob:https://player.vdocipher.com/c2e6665c-31be-4e2b-b6f8-85381d876601"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123"/>
          <p:cNvSpPr txBox="1"/>
          <p:nvPr>
            <p:ph type="title"/>
          </p:nvPr>
        </p:nvSpPr>
        <p:spPr>
          <a:xfrm>
            <a:off x="700525" y="2285400"/>
            <a:ext cx="32484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Mpeg-DASH File with</a:t>
            </a:r>
            <a:r>
              <a:rPr lang="en">
                <a:solidFill>
                  <a:schemeClr val="accent2"/>
                </a:solidFill>
              </a:rPr>
              <a:t> DRM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43" name="Google Shape;4343;p12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344" name="Google Shape;4344;p1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50" name="Google Shape;435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333" y="0"/>
            <a:ext cx="44966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5" name="Google Shape;4355;p124"/>
          <p:cNvGraphicFramePr/>
          <p:nvPr/>
        </p:nvGraphicFramePr>
        <p:xfrm>
          <a:off x="2286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{88156127-533E-4ACD-927D-C477AB4E4362}</a:tableStyleId>
              </a:tblPr>
              <a:tblGrid>
                <a:gridCol w="4343400"/>
                <a:gridCol w="4343400"/>
              </a:tblGrid>
              <a:tr h="14854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 MPD File</a:t>
                      </a:r>
                      <a:endParaRPr sz="1000">
                        <a:solidFill>
                          <a:schemeClr val="accent6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Without DRM</a:t>
                      </a:r>
                      <a:endParaRPr sz="3200">
                        <a:solidFill>
                          <a:srgbClr val="9B9B9B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B9B9B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AdaptationSet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contentType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"video"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maxWidth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"1252"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maxHeight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"720"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frameRate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"15360/512"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subsegmentAlignment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"true"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par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"33:19"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00">
                        <a:solidFill>
                          <a:srgbClr val="9B9B9B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Representation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bandwidth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"120158"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codecs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"avc1.42c01e"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mimeType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"video/mp4"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sar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"1:1"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width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"250"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height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"144"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BaseURL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v-0144p-0100k-libx264.mp4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BaseURL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SegmentBase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indexRange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"823-1982"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timescale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"15360"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Initialization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"0-822"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SegmentBase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Representation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AdaptationSet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 MPD File</a:t>
                      </a:r>
                      <a:endParaRPr b="1" sz="10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200">
                          <a:solidFill>
                            <a:schemeClr val="accent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With DRM</a:t>
                      </a:r>
                      <a:endParaRPr sz="3200">
                        <a:solidFill>
                          <a:srgbClr val="9B9B9B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B9B9B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AdaptationSet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contentType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"video"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width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"1920"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height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"800"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frameRate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"12288/512"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subsegmentAlignment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"true"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par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"12:5"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E1E1E"/>
                    </a:solidFill>
                  </a:tcPr>
                </a:tc>
              </a:tr>
              <a:tr h="1658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&lt;ContentProtection 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value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"cenc"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schemeIdUri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"urn:mpeg:dash:mp4protection:2011"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cenc:default_KID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"a43c3121-0630-5a02-a3a7-151a36179a90"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/&gt;</a:t>
                      </a:r>
                      <a:endParaRPr sz="10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&lt;ContentProtection 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schemeIdUri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"urn:uuid:edef8ba9-79d6- 4ace-a3c8-27dcd51d21ed"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&lt;cenc:pssh&gt;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AAAAt3Bzc2gAAAAA7e+LqXnWSs6jyCfc1R0h7QAAAJ cSEJmgYLHp811vg3RKuMaYQDoSEKQ8MSEGMFoCo6cVGjYXmpASEI4Ikuxpf1xmt/EPBRRz/YsSEHM03TKRNV7noqP5BwQh6aYSEOs044iHnlcgttP9/qOL/S4aCXZkb2NpcGhlciIqdmRvY2lwaGVyOmM2MWQ1MjhkMDhkMTQzMWM5ODVlMjQyNWZmZTNjMjFjSOPclZsG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&lt;/cenc:pssh&gt;</a:t>
                      </a:r>
                      <a:endParaRPr sz="10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7620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&lt;/ContentProtection&gt;</a:t>
                      </a:r>
                      <a:endParaRPr sz="1000">
                        <a:solidFill>
                          <a:srgbClr val="DCDCD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</a:tr>
              <a:tr h="18402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Representation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bandwidth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"712518"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codecs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"avc1.640028"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mimeType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"video/mp4"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sar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"1:1"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BaseURL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video_2586_800_700.mp4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BaseURL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SegmentBase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indexRange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"1081-1160"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timescale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"12288"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Initialization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"0-1080"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SegmentBase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Representation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AdaptationSet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b="1" sz="1000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4356" name="Google Shape;435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9250" cy="51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7" name="Google Shape;435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4750" y="0"/>
            <a:ext cx="289250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71"/>
          <p:cNvSpPr/>
          <p:nvPr/>
        </p:nvSpPr>
        <p:spPr>
          <a:xfrm>
            <a:off x="2222838" y="2896925"/>
            <a:ext cx="2215200" cy="883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71"/>
          <p:cNvSpPr/>
          <p:nvPr/>
        </p:nvSpPr>
        <p:spPr>
          <a:xfrm>
            <a:off x="2222843" y="15112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7" name="Google Shape;3387;p7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88" name="Google Shape;3388;p71"/>
          <p:cNvSpPr txBox="1"/>
          <p:nvPr>
            <p:ph idx="2" type="title"/>
          </p:nvPr>
        </p:nvSpPr>
        <p:spPr>
          <a:xfrm>
            <a:off x="2381993" y="15742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Robot Index</a:t>
            </a:r>
            <a:endParaRPr/>
          </a:p>
        </p:txBody>
      </p:sp>
      <p:sp>
        <p:nvSpPr>
          <p:cNvPr id="3389" name="Google Shape;3389;p71"/>
          <p:cNvSpPr txBox="1"/>
          <p:nvPr>
            <p:ph idx="3" type="title"/>
          </p:nvPr>
        </p:nvSpPr>
        <p:spPr>
          <a:xfrm>
            <a:off x="2157437" y="3202650"/>
            <a:ext cx="2346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unused components</a:t>
            </a:r>
            <a:endParaRPr/>
          </a:p>
        </p:txBody>
      </p:sp>
      <p:grpSp>
        <p:nvGrpSpPr>
          <p:cNvPr id="3390" name="Google Shape;3390;p71"/>
          <p:cNvGrpSpPr/>
          <p:nvPr/>
        </p:nvGrpSpPr>
        <p:grpSpPr>
          <a:xfrm>
            <a:off x="1331854" y="1445985"/>
            <a:ext cx="526491" cy="530364"/>
            <a:chOff x="1902068" y="3407083"/>
            <a:chExt cx="424179" cy="416494"/>
          </a:xfrm>
        </p:grpSpPr>
        <p:sp>
          <p:nvSpPr>
            <p:cNvPr id="3391" name="Google Shape;3391;p71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1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71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4" name="Google Shape;3394;p71"/>
          <p:cNvGrpSpPr/>
          <p:nvPr/>
        </p:nvGrpSpPr>
        <p:grpSpPr>
          <a:xfrm>
            <a:off x="1331847" y="3044614"/>
            <a:ext cx="526489" cy="530333"/>
            <a:chOff x="4002330" y="1437755"/>
            <a:chExt cx="417385" cy="415849"/>
          </a:xfrm>
        </p:grpSpPr>
        <p:sp>
          <p:nvSpPr>
            <p:cNvPr id="3395" name="Google Shape;3395;p71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71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71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1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71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71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1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71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3" name="Google Shape;3403;p71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404" name="Google Shape;3404;p7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7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7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7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7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0" name="Google Shape;3410;p71"/>
          <p:cNvSpPr txBox="1"/>
          <p:nvPr/>
        </p:nvSpPr>
        <p:spPr>
          <a:xfrm>
            <a:off x="5421175" y="1385200"/>
            <a:ext cx="33009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Tells web crawlers to not index this page</a:t>
            </a:r>
            <a:b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(Security through 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obscurity)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411" name="Google Shape;3411;p71"/>
          <p:cNvCxnSpPr/>
          <p:nvPr/>
        </p:nvCxnSpPr>
        <p:spPr>
          <a:xfrm>
            <a:off x="4519963" y="17087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2" name="Google Shape;3412;p71"/>
          <p:cNvCxnSpPr/>
          <p:nvPr/>
        </p:nvCxnSpPr>
        <p:spPr>
          <a:xfrm>
            <a:off x="4519950" y="3328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3" name="Google Shape;3413;p71"/>
          <p:cNvSpPr txBox="1"/>
          <p:nvPr/>
        </p:nvSpPr>
        <p:spPr>
          <a:xfrm>
            <a:off x="5451050" y="3013625"/>
            <a:ext cx="30000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Imports,Dependencies,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Least Privileges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p1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 Session</a:t>
            </a:r>
            <a:r>
              <a:rPr lang="en">
                <a:solidFill>
                  <a:schemeClr val="accent2"/>
                </a:solidFill>
              </a:rPr>
              <a:t> Expiry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63" name="Google Shape;4363;p125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364" name="Google Shape;4364;p1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70" name="Google Shape;437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115" y="1112100"/>
            <a:ext cx="4249775" cy="34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4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p12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</a:t>
            </a:r>
            <a:r>
              <a:rPr lang="en">
                <a:solidFill>
                  <a:schemeClr val="accent2"/>
                </a:solidFill>
              </a:rPr>
              <a:t>Checkout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76" name="Google Shape;4376;p126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377" name="Google Shape;4377;p12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2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2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2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2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2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83" name="Google Shape;438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144" y="1112100"/>
            <a:ext cx="4251712" cy="3419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8" name="Google Shape;4388;p12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</a:t>
            </a:r>
            <a:r>
              <a:rPr lang="en">
                <a:solidFill>
                  <a:schemeClr val="accent2"/>
                </a:solidFill>
              </a:rPr>
              <a:t>Recorded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89" name="Google Shape;4389;p127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390" name="Google Shape;4390;p12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2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2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2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2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2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96" name="Google Shape;4396;p127"/>
          <p:cNvPicPr preferRelativeResize="0"/>
          <p:nvPr/>
        </p:nvPicPr>
        <p:blipFill rotWithShape="1">
          <a:blip r:embed="rId3">
            <a:alphaModFix/>
          </a:blip>
          <a:srcRect b="-199" l="0" r="0" t="200"/>
          <a:stretch/>
        </p:blipFill>
        <p:spPr>
          <a:xfrm>
            <a:off x="2191563" y="1234679"/>
            <a:ext cx="1804749" cy="319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7" name="Google Shape;439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700" y="1224825"/>
            <a:ext cx="2803727" cy="319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p12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</a:t>
            </a:r>
            <a:r>
              <a:rPr lang="en">
                <a:solidFill>
                  <a:schemeClr val="accent2"/>
                </a:solidFill>
              </a:rPr>
              <a:t>Recorded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403" name="Google Shape;4403;p128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404" name="Google Shape;4404;p12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2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2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2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2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2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10" name="Google Shape;441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813" y="1234440"/>
            <a:ext cx="6942380" cy="3191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Google Shape;4415;p12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Form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416" name="Google Shape;4416;p129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417" name="Google Shape;4417;p1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23" name="Google Shape;4423;p129"/>
          <p:cNvPicPr preferRelativeResize="0"/>
          <p:nvPr/>
        </p:nvPicPr>
        <p:blipFill rotWithShape="1">
          <a:blip r:embed="rId3">
            <a:alphaModFix/>
          </a:blip>
          <a:srcRect b="0" l="17310" r="8773" t="0"/>
          <a:stretch/>
        </p:blipFill>
        <p:spPr>
          <a:xfrm>
            <a:off x="1212450" y="1377675"/>
            <a:ext cx="3282275" cy="30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4" name="Google Shape;4424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9275" y="1377675"/>
            <a:ext cx="3282275" cy="30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8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9" name="Google Shape;4429;p130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430" name="Google Shape;4430;p1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36" name="Google Shape;443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025"/>
            <a:ext cx="9143998" cy="4210463"/>
          </a:xfrm>
          <a:prstGeom prst="rect">
            <a:avLst/>
          </a:prstGeom>
          <a:noFill/>
          <a:ln>
            <a:noFill/>
          </a:ln>
        </p:spPr>
      </p:pic>
      <p:sp>
        <p:nvSpPr>
          <p:cNvPr id="4437" name="Google Shape;4437;p130"/>
          <p:cNvSpPr txBox="1"/>
          <p:nvPr>
            <p:ph type="title"/>
          </p:nvPr>
        </p:nvSpPr>
        <p:spPr>
          <a:xfrm>
            <a:off x="713100" y="183552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Error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Traceback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1" name="Shape 4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2" name="Google Shape;4442;p131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443" name="Google Shape;4443;p13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3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3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3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3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3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49" name="Google Shape;444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4900"/>
            <a:ext cx="9143998" cy="420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0" name="Google Shape;4450;p131"/>
          <p:cNvSpPr txBox="1"/>
          <p:nvPr>
            <p:ph type="title"/>
          </p:nvPr>
        </p:nvSpPr>
        <p:spPr>
          <a:xfrm>
            <a:off x="713100" y="183552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</a:t>
            </a:r>
            <a:r>
              <a:rPr lang="en">
                <a:solidFill>
                  <a:schemeClr val="accent2"/>
                </a:solidFill>
              </a:rPr>
              <a:t>Recorded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5" name="Google Shape;4455;p132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456" name="Google Shape;4456;p13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3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3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3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3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3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62" name="Google Shape;446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8040"/>
            <a:ext cx="9144002" cy="4075472"/>
          </a:xfrm>
          <a:prstGeom prst="rect">
            <a:avLst/>
          </a:prstGeom>
          <a:noFill/>
          <a:ln>
            <a:noFill/>
          </a:ln>
        </p:spPr>
      </p:pic>
      <p:sp>
        <p:nvSpPr>
          <p:cNvPr id="4463" name="Google Shape;4463;p132"/>
          <p:cNvSpPr txBox="1"/>
          <p:nvPr>
            <p:ph type="title"/>
          </p:nvPr>
        </p:nvSpPr>
        <p:spPr>
          <a:xfrm>
            <a:off x="713100" y="183552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Stack (Manual)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7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p133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469" name="Google Shape;4469;p133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Exo"/>
                <a:ea typeface="Exo"/>
                <a:cs typeface="Exo"/>
                <a:sym typeface="Exo"/>
              </a:rPr>
              <a:t>Do you have any questions?</a:t>
            </a:r>
            <a:endParaRPr b="1" sz="1800"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coursefinity123@gmail.com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coursefinity.social</a:t>
            </a:r>
            <a:endParaRPr/>
          </a:p>
        </p:txBody>
      </p:sp>
      <p:sp>
        <p:nvSpPr>
          <p:cNvPr id="4470" name="Google Shape;4470;p133"/>
          <p:cNvSpPr txBox="1"/>
          <p:nvPr>
            <p:ph idx="1" type="subTitle"/>
          </p:nvPr>
        </p:nvSpPr>
        <p:spPr>
          <a:xfrm>
            <a:off x="2787000" y="4131200"/>
            <a:ext cx="3570000" cy="2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Please keep this slide for attribution</a:t>
            </a:r>
            <a:endParaRPr sz="1200"/>
          </a:p>
        </p:txBody>
      </p:sp>
      <p:grpSp>
        <p:nvGrpSpPr>
          <p:cNvPr id="4471" name="Google Shape;4471;p133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4472" name="Google Shape;4472;p13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3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3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3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3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3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8" name="Google Shape;4478;p133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4479" name="Google Shape;4479;p13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3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3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3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3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4" name="Google Shape;4484;p133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4485" name="Google Shape;4485;p13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3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3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3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3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3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1" name="Google Shape;4491;p133"/>
          <p:cNvGrpSpPr/>
          <p:nvPr/>
        </p:nvGrpSpPr>
        <p:grpSpPr>
          <a:xfrm>
            <a:off x="3881036" y="2922972"/>
            <a:ext cx="319798" cy="319781"/>
            <a:chOff x="266768" y="1721375"/>
            <a:chExt cx="397907" cy="397887"/>
          </a:xfrm>
        </p:grpSpPr>
        <p:sp>
          <p:nvSpPr>
            <p:cNvPr id="4492" name="Google Shape;4492;p133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33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4" name="Google Shape;4494;p133"/>
          <p:cNvGrpSpPr/>
          <p:nvPr/>
        </p:nvGrpSpPr>
        <p:grpSpPr>
          <a:xfrm>
            <a:off x="4412122" y="2923055"/>
            <a:ext cx="319804" cy="319821"/>
            <a:chOff x="864491" y="1723250"/>
            <a:chExt cx="397866" cy="397887"/>
          </a:xfrm>
        </p:grpSpPr>
        <p:sp>
          <p:nvSpPr>
            <p:cNvPr id="4495" name="Google Shape;4495;p133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33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33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8" name="Google Shape;4498;p133"/>
          <p:cNvGrpSpPr/>
          <p:nvPr/>
        </p:nvGrpSpPr>
        <p:grpSpPr>
          <a:xfrm>
            <a:off x="4943148" y="2923119"/>
            <a:ext cx="319821" cy="319861"/>
            <a:chOff x="1379798" y="1723250"/>
            <a:chExt cx="397887" cy="397887"/>
          </a:xfrm>
        </p:grpSpPr>
        <p:sp>
          <p:nvSpPr>
            <p:cNvPr id="4499" name="Google Shape;4499;p133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33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33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33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3" name="Google Shape;4503;p133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4504" name="Google Shape;4504;p13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3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3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3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3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7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419" name="Google Shape;3419;p72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420" name="Google Shape;3420;p7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7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6" name="Google Shape;3426;p72"/>
          <p:cNvSpPr/>
          <p:nvPr/>
        </p:nvSpPr>
        <p:spPr>
          <a:xfrm>
            <a:off x="2293575" y="1366124"/>
            <a:ext cx="2215200" cy="687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72"/>
          <p:cNvSpPr txBox="1"/>
          <p:nvPr>
            <p:ph idx="9" type="title"/>
          </p:nvPr>
        </p:nvSpPr>
        <p:spPr>
          <a:xfrm>
            <a:off x="2487218" y="153513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</a:t>
            </a:r>
            <a:endParaRPr/>
          </a:p>
        </p:txBody>
      </p:sp>
      <p:grpSp>
        <p:nvGrpSpPr>
          <p:cNvPr id="3428" name="Google Shape;3428;p72"/>
          <p:cNvGrpSpPr/>
          <p:nvPr/>
        </p:nvGrpSpPr>
        <p:grpSpPr>
          <a:xfrm>
            <a:off x="1437088" y="1411014"/>
            <a:ext cx="526489" cy="526446"/>
            <a:chOff x="4003189" y="3407083"/>
            <a:chExt cx="416526" cy="416492"/>
          </a:xfrm>
        </p:grpSpPr>
        <p:sp>
          <p:nvSpPr>
            <p:cNvPr id="3429" name="Google Shape;3429;p72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2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2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32" name="Google Shape;3432;p72"/>
          <p:cNvCxnSpPr/>
          <p:nvPr/>
        </p:nvCxnSpPr>
        <p:spPr>
          <a:xfrm>
            <a:off x="4625188" y="1717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3" name="Google Shape;3433;p72"/>
          <p:cNvSpPr txBox="1"/>
          <p:nvPr/>
        </p:nvSpPr>
        <p:spPr>
          <a:xfrm>
            <a:off x="5552525" y="1474288"/>
            <a:ext cx="2501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Synk, Bandit, Codacy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434" name="Google Shape;343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50" y="2307138"/>
            <a:ext cx="3667634" cy="219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5" name="Google Shape;343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084" y="2063000"/>
            <a:ext cx="3453575" cy="26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73"/>
          <p:cNvSpPr/>
          <p:nvPr/>
        </p:nvSpPr>
        <p:spPr>
          <a:xfrm>
            <a:off x="2151113" y="119045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7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42" name="Google Shape;3442;p73"/>
          <p:cNvSpPr txBox="1"/>
          <p:nvPr>
            <p:ph idx="3" type="title"/>
          </p:nvPr>
        </p:nvSpPr>
        <p:spPr>
          <a:xfrm>
            <a:off x="2310256" y="131865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Configuration</a:t>
            </a:r>
            <a:endParaRPr/>
          </a:p>
        </p:txBody>
      </p:sp>
      <p:grpSp>
        <p:nvGrpSpPr>
          <p:cNvPr id="3443" name="Google Shape;3443;p73"/>
          <p:cNvGrpSpPr/>
          <p:nvPr/>
        </p:nvGrpSpPr>
        <p:grpSpPr>
          <a:xfrm>
            <a:off x="1260122" y="1190439"/>
            <a:ext cx="526489" cy="530333"/>
            <a:chOff x="4002330" y="1437755"/>
            <a:chExt cx="417385" cy="415849"/>
          </a:xfrm>
        </p:grpSpPr>
        <p:sp>
          <p:nvSpPr>
            <p:cNvPr id="3444" name="Google Shape;3444;p73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73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73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73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73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73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73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73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2" name="Google Shape;3452;p7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453" name="Google Shape;3453;p7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7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7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7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7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7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59" name="Google Shape;3459;p73"/>
          <p:cNvCxnSpPr/>
          <p:nvPr/>
        </p:nvCxnSpPr>
        <p:spPr>
          <a:xfrm>
            <a:off x="4448225" y="1474400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0" name="Google Shape;3460;p73"/>
          <p:cNvSpPr txBox="1"/>
          <p:nvPr/>
        </p:nvSpPr>
        <p:spPr>
          <a:xfrm>
            <a:off x="5490838" y="1112100"/>
            <a:ext cx="30000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HTTPS Configuration </a:t>
            </a:r>
            <a:endParaRPr/>
          </a:p>
        </p:txBody>
      </p:sp>
      <p:pic>
        <p:nvPicPr>
          <p:cNvPr id="3461" name="Google Shape;346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113" y="2057050"/>
            <a:ext cx="3275179" cy="25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2" name="Google Shape;346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275" y="2016663"/>
            <a:ext cx="3667634" cy="2661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74"/>
          <p:cNvSpPr/>
          <p:nvPr/>
        </p:nvSpPr>
        <p:spPr>
          <a:xfrm>
            <a:off x="2151113" y="119045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7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69" name="Google Shape;3469;p74"/>
          <p:cNvSpPr txBox="1"/>
          <p:nvPr>
            <p:ph idx="3" type="title"/>
          </p:nvPr>
        </p:nvSpPr>
        <p:spPr>
          <a:xfrm>
            <a:off x="2310256" y="131865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Configuration</a:t>
            </a:r>
            <a:endParaRPr/>
          </a:p>
        </p:txBody>
      </p:sp>
      <p:grpSp>
        <p:nvGrpSpPr>
          <p:cNvPr id="3470" name="Google Shape;3470;p74"/>
          <p:cNvGrpSpPr/>
          <p:nvPr/>
        </p:nvGrpSpPr>
        <p:grpSpPr>
          <a:xfrm>
            <a:off x="1260122" y="1190439"/>
            <a:ext cx="526489" cy="530333"/>
            <a:chOff x="4002330" y="1437755"/>
            <a:chExt cx="417385" cy="415849"/>
          </a:xfrm>
        </p:grpSpPr>
        <p:sp>
          <p:nvSpPr>
            <p:cNvPr id="3471" name="Google Shape;3471;p74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74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74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74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74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74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74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74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9" name="Google Shape;3479;p74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480" name="Google Shape;3480;p7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7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7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7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7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7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86" name="Google Shape;3486;p74"/>
          <p:cNvCxnSpPr/>
          <p:nvPr/>
        </p:nvCxnSpPr>
        <p:spPr>
          <a:xfrm>
            <a:off x="4448225" y="1474400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7" name="Google Shape;3487;p74"/>
          <p:cNvSpPr txBox="1"/>
          <p:nvPr/>
        </p:nvSpPr>
        <p:spPr>
          <a:xfrm>
            <a:off x="5473863" y="1226650"/>
            <a:ext cx="30000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Caching Configuration</a:t>
            </a:r>
            <a:endParaRPr/>
          </a:p>
        </p:txBody>
      </p:sp>
      <p:pic>
        <p:nvPicPr>
          <p:cNvPr id="3488" name="Google Shape;348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900" y="2278617"/>
            <a:ext cx="3574559" cy="194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75" y="2278625"/>
            <a:ext cx="4801230" cy="19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